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85" r:id="rId20"/>
    <p:sldId id="286"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x="9144000" cy="5143500" type="screen16x9"/>
  <p:notesSz cx="6858000" cy="9144000"/>
  <p:embeddedFontLst>
    <p:embeddedFont>
      <p:font typeface="Alfa Slab One" panose="00000500000000000000"/>
      <p:regular r:id="rId37"/>
    </p:embeddedFont>
    <p:embeddedFont>
      <p:font typeface="Proxima Nova" panose="02000506030000020004"/>
      <p:regular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F907B9F-E6A6-428E-B0BD-B36E24093DAF}" styleName="Table_0">
    <a:wholeTbl>
      <a:tcTxStyle>
        <a:srgbClr val="000000"/>
        <a:latin typeface="Arial"/>
        <a:ea typeface="Arial"/>
        <a:cs typeface="Arial"/>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10"/>
    <p:restoredTop sz="79305"/>
  </p:normalViewPr>
  <p:slideViewPr>
    <p:cSldViewPr snapToGrid="0">
      <p:cViewPr varScale="1">
        <p:scale>
          <a:sx n="114" d="100"/>
          <a:sy n="114" d="100"/>
        </p:scale>
        <p:origin x="1560" y="168"/>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8" Type="http://schemas.openxmlformats.org/officeDocument/2006/relationships/font" Target="fonts/font2.fntdata"/><Relationship Id="rId37" Type="http://schemas.openxmlformats.org/officeDocument/2006/relationships/font" Target="fonts/font1.fntdata"/><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8"/>
        <p:cNvGrpSpPr/>
        <p:nvPr/>
      </p:nvGrpSpPr>
      <p:grpSpPr>
        <a:xfrm>
          <a:off x="0" y="0"/>
          <a:ext cx="0" cy="0"/>
          <a:chOff x="0" y="0"/>
          <a:chExt cx="0" cy="0"/>
        </a:xfrm>
      </p:grpSpPr>
      <p:sp>
        <p:nvSpPr>
          <p:cNvPr id="109" name="Google Shape;109;g74f8c6dea4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74f8c6dea4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5"/>
        <p:cNvGrpSpPr/>
        <p:nvPr/>
      </p:nvGrpSpPr>
      <p:grpSpPr>
        <a:xfrm>
          <a:off x="0" y="0"/>
          <a:ext cx="0" cy="0"/>
          <a:chOff x="0" y="0"/>
          <a:chExt cx="0" cy="0"/>
        </a:xfrm>
      </p:grpSpPr>
      <p:sp>
        <p:nvSpPr>
          <p:cNvPr id="116" name="Google Shape;116;g73bb70f028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73bb70f028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t>In label encoding, each unique non numerical values in each column is converted into model-understandable numerical data. </a:t>
            </a:r>
            <a:endParaRPr sz="1200"/>
          </a:p>
          <a:p>
            <a:pPr marL="0" lvl="0" indent="0" algn="just" rtl="0">
              <a:lnSpc>
                <a:spcPct val="115000"/>
              </a:lnSpc>
              <a:spcBef>
                <a:spcPts val="1600"/>
              </a:spcBef>
              <a:spcAft>
                <a:spcPts val="0"/>
              </a:spcAft>
              <a:buNone/>
            </a:pPr>
            <a:r>
              <a:rPr lang="en-GB" sz="1200"/>
              <a:t>However, there exists a problem with label encoding for categorical data where the model might think that the data are in some kind of order, 0 &lt; 1 &lt; 2 …. &lt; N, which is not the case in this dataset. </a:t>
            </a:r>
            <a:endParaRPr sz="1200"/>
          </a:p>
          <a:p>
            <a:pPr marL="0" lvl="0" indent="0" algn="l" rtl="0">
              <a:lnSpc>
                <a:spcPct val="115000"/>
              </a:lnSpc>
              <a:spcBef>
                <a:spcPts val="0"/>
              </a:spcBef>
              <a:spcAft>
                <a:spcPts val="0"/>
              </a:spcAft>
              <a:buNone/>
            </a:pPr>
            <a:endParaRPr sz="1800">
              <a:solidFill>
                <a:schemeClr val="dk2"/>
              </a:solidFill>
              <a:latin typeface="Proxima Nova" panose="02000506030000020004"/>
              <a:ea typeface="Proxima Nova" panose="02000506030000020004"/>
              <a:cs typeface="Proxima Nova" panose="02000506030000020004"/>
              <a:sym typeface="Proxima Nova" panose="02000506030000020004"/>
            </a:endParaRPr>
          </a:p>
          <a:p>
            <a:pPr marL="0" lvl="0" indent="0" algn="l" rtl="0">
              <a:lnSpc>
                <a:spcPct val="115000"/>
              </a:lnSpc>
              <a:spcBef>
                <a:spcPts val="1600"/>
              </a:spcBef>
              <a:spcAft>
                <a:spcPts val="0"/>
              </a:spcAft>
              <a:buNone/>
            </a:pPr>
            <a:endParaRPr sz="1800">
              <a:solidFill>
                <a:schemeClr val="dk2"/>
              </a:solidFill>
              <a:latin typeface="Proxima Nova" panose="02000506030000020004"/>
              <a:ea typeface="Proxima Nova" panose="02000506030000020004"/>
              <a:cs typeface="Proxima Nova" panose="02000506030000020004"/>
              <a:sym typeface="Proxima Nova" panose="02000506030000020004"/>
            </a:endParaRPr>
          </a:p>
          <a:p>
            <a:pPr marL="0" lvl="0" indent="0" algn="l" rtl="0">
              <a:lnSpc>
                <a:spcPct val="115000"/>
              </a:lnSpc>
              <a:spcBef>
                <a:spcPts val="1600"/>
              </a:spcBef>
              <a:spcAft>
                <a:spcPts val="1600"/>
              </a:spcAft>
              <a:buNone/>
            </a:pPr>
            <a:endParaRPr sz="1800">
              <a:solidFill>
                <a:schemeClr val="dk2"/>
              </a:solidFill>
              <a:latin typeface="Proxima Nova" panose="02000506030000020004"/>
              <a:ea typeface="Proxima Nova" panose="02000506030000020004"/>
              <a:cs typeface="Proxima Nova" panose="02000506030000020004"/>
              <a:sym typeface="Proxima Nova" panose="02000506030000020004"/>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1"/>
        <p:cNvGrpSpPr/>
        <p:nvPr/>
      </p:nvGrpSpPr>
      <p:grpSpPr>
        <a:xfrm>
          <a:off x="0" y="0"/>
          <a:ext cx="0" cy="0"/>
          <a:chOff x="0" y="0"/>
          <a:chExt cx="0" cy="0"/>
        </a:xfrm>
      </p:grpSpPr>
      <p:sp>
        <p:nvSpPr>
          <p:cNvPr id="122" name="Google Shape;122;g74f8c6dea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74f8c6dea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8"/>
        <p:cNvGrpSpPr/>
        <p:nvPr/>
      </p:nvGrpSpPr>
      <p:grpSpPr>
        <a:xfrm>
          <a:off x="0" y="0"/>
          <a:ext cx="0" cy="0"/>
          <a:chOff x="0" y="0"/>
          <a:chExt cx="0" cy="0"/>
        </a:xfrm>
      </p:grpSpPr>
      <p:sp>
        <p:nvSpPr>
          <p:cNvPr id="129" name="Google Shape;129;g73bb70f028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73bb70f028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200"/>
              <a:t>Hashing is similar to one-hot encoder but with new dimensions. Hashing converts the  categorical variables to a higher dimensional space of integers. Hashing is advantageous when the cardinality of features is very high, in our case, ‘nom_9’. However, hashing can encounter problems such as collision which results in data lost.  </a:t>
            </a:r>
            <a:endParaRPr lang="en-GB"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4"/>
        <p:cNvGrpSpPr/>
        <p:nvPr/>
      </p:nvGrpSpPr>
      <p:grpSpPr>
        <a:xfrm>
          <a:off x="0" y="0"/>
          <a:ext cx="0" cy="0"/>
          <a:chOff x="0" y="0"/>
          <a:chExt cx="0" cy="0"/>
        </a:xfrm>
      </p:grpSpPr>
      <p:sp>
        <p:nvSpPr>
          <p:cNvPr id="135" name="Google Shape;135;g74f8c6dea4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4f8c6dea4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1"/>
        <p:cNvGrpSpPr/>
        <p:nvPr/>
      </p:nvGrpSpPr>
      <p:grpSpPr>
        <a:xfrm>
          <a:off x="0" y="0"/>
          <a:ext cx="0" cy="0"/>
          <a:chOff x="0" y="0"/>
          <a:chExt cx="0" cy="0"/>
        </a:xfrm>
      </p:grpSpPr>
      <p:sp>
        <p:nvSpPr>
          <p:cNvPr id="142" name="Google Shape;142;g73bb70f028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73bb70f028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200"/>
              <a:t>Target encoding is similar to label encoding. But in target encoding, the labels are directly related with the target. For example, the feature label is decided with the mean value of the target variable on training data which brings out the relation between similar categories. </a:t>
            </a:r>
            <a:endParaRPr sz="1200"/>
          </a:p>
          <a:p>
            <a:pPr marL="0" lvl="0" indent="0" algn="just" rtl="0">
              <a:lnSpc>
                <a:spcPct val="150000"/>
              </a:lnSpc>
              <a:spcBef>
                <a:spcPts val="0"/>
              </a:spcBef>
              <a:spcAft>
                <a:spcPts val="0"/>
              </a:spcAft>
              <a:buNone/>
            </a:pPr>
            <a:r>
              <a:rPr lang="en-GB" sz="1200"/>
              <a:t>Target encoding does not affect the volume of data and allows faster learning. However, one of it’s many caveats is overfitting</a:t>
            </a:r>
            <a:endParaRPr lang="en-GB"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7"/>
        <p:cNvGrpSpPr/>
        <p:nvPr/>
      </p:nvGrpSpPr>
      <p:grpSpPr>
        <a:xfrm>
          <a:off x="0" y="0"/>
          <a:ext cx="0" cy="0"/>
          <a:chOff x="0" y="0"/>
          <a:chExt cx="0" cy="0"/>
        </a:xfrm>
      </p:grpSpPr>
      <p:sp>
        <p:nvSpPr>
          <p:cNvPr id="148" name="Google Shape;148;g74f8c6dea4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74f8c6dea4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7"/>
        <p:cNvGrpSpPr/>
        <p:nvPr/>
      </p:nvGrpSpPr>
      <p:grpSpPr>
        <a:xfrm>
          <a:off x="0" y="0"/>
          <a:ext cx="0" cy="0"/>
          <a:chOff x="0" y="0"/>
          <a:chExt cx="0" cy="0"/>
        </a:xfrm>
      </p:grpSpPr>
      <p:sp>
        <p:nvSpPr>
          <p:cNvPr id="148" name="Google Shape;148;g74f8c6dea4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74f8c6dea4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7"/>
        <p:cNvGrpSpPr/>
        <p:nvPr/>
      </p:nvGrpSpPr>
      <p:grpSpPr>
        <a:xfrm>
          <a:off x="0" y="0"/>
          <a:ext cx="0" cy="0"/>
          <a:chOff x="0" y="0"/>
          <a:chExt cx="0" cy="0"/>
        </a:xfrm>
      </p:grpSpPr>
      <p:sp>
        <p:nvSpPr>
          <p:cNvPr id="148" name="Google Shape;148;g74f8c6dea4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74f8c6dea4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4"/>
        <p:cNvGrpSpPr/>
        <p:nvPr/>
      </p:nvGrpSpPr>
      <p:grpSpPr>
        <a:xfrm>
          <a:off x="0" y="0"/>
          <a:ext cx="0" cy="0"/>
          <a:chOff x="0" y="0"/>
          <a:chExt cx="0" cy="0"/>
        </a:xfrm>
      </p:grpSpPr>
      <p:sp>
        <p:nvSpPr>
          <p:cNvPr id="155" name="Google Shape;155;g73bb70f028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73bb70f028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8"/>
        <p:cNvGrpSpPr/>
        <p:nvPr/>
      </p:nvGrpSpPr>
      <p:grpSpPr>
        <a:xfrm>
          <a:off x="0" y="0"/>
          <a:ext cx="0" cy="0"/>
          <a:chOff x="0" y="0"/>
          <a:chExt cx="0" cy="0"/>
        </a:xfrm>
      </p:grpSpPr>
      <p:sp>
        <p:nvSpPr>
          <p:cNvPr id="59" name="Google Shape;59;g73bb70f028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73bb70f028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g73bb70f028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73bb70f028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GB" sz="1200"/>
              <a:t>Logistic regression is a statistical technique used to model the relationships between the predictors and the predicted variables where the predicted variable is binary such as pass/fail, win/lose, yes/no, true/false.</a:t>
            </a:r>
            <a:endParaRPr sz="1200"/>
          </a:p>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5"/>
        <p:cNvGrpSpPr/>
        <p:nvPr/>
      </p:nvGrpSpPr>
      <p:grpSpPr>
        <a:xfrm>
          <a:off x="0" y="0"/>
          <a:ext cx="0" cy="0"/>
          <a:chOff x="0" y="0"/>
          <a:chExt cx="0" cy="0"/>
        </a:xfrm>
      </p:grpSpPr>
      <p:sp>
        <p:nvSpPr>
          <p:cNvPr id="166" name="Google Shape;166;g74f8c6dea4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74f8c6dea4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2"/>
        <p:cNvGrpSpPr/>
        <p:nvPr/>
      </p:nvGrpSpPr>
      <p:grpSpPr>
        <a:xfrm>
          <a:off x="0" y="0"/>
          <a:ext cx="0" cy="0"/>
          <a:chOff x="0" y="0"/>
          <a:chExt cx="0" cy="0"/>
        </a:xfrm>
      </p:grpSpPr>
      <p:sp>
        <p:nvSpPr>
          <p:cNvPr id="173" name="Google Shape;173;g74f8c6dea4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74f8c6dea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GB"/>
              <a:t>XGBoost is an implementation of gradient boosted decision trees designed for speed and performance where it adaptively changes the distribution of training data by focusing more on previously misclassified records.</a:t>
            </a:r>
            <a:endParaRPr lang="en-GB"/>
          </a:p>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8"/>
        <p:cNvGrpSpPr/>
        <p:nvPr/>
      </p:nvGrpSpPr>
      <p:grpSpPr>
        <a:xfrm>
          <a:off x="0" y="0"/>
          <a:ext cx="0" cy="0"/>
          <a:chOff x="0" y="0"/>
          <a:chExt cx="0" cy="0"/>
        </a:xfrm>
      </p:grpSpPr>
      <p:sp>
        <p:nvSpPr>
          <p:cNvPr id="179" name="Google Shape;179;g73bb70f028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3bb70f028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0.69303</a:t>
            </a:r>
            <a:endParaRPr lang="en-GB"/>
          </a:p>
          <a:p>
            <a:pPr marL="0" lvl="0" indent="0" algn="l" rtl="0">
              <a:spcBef>
                <a:spcPts val="0"/>
              </a:spcBef>
              <a:spcAft>
                <a:spcPts val="0"/>
              </a:spcAft>
              <a:buNone/>
            </a:pPr>
            <a:r>
              <a:rPr lang="en-GB"/>
              <a:t>0.68805</a:t>
            </a:r>
            <a:endParaRPr lang="en-GB"/>
          </a:p>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5"/>
        <p:cNvGrpSpPr/>
        <p:nvPr/>
      </p:nvGrpSpPr>
      <p:grpSpPr>
        <a:xfrm>
          <a:off x="0" y="0"/>
          <a:ext cx="0" cy="0"/>
          <a:chOff x="0" y="0"/>
          <a:chExt cx="0" cy="0"/>
        </a:xfrm>
      </p:grpSpPr>
      <p:sp>
        <p:nvSpPr>
          <p:cNvPr id="186" name="Google Shape;186;g73bb70f028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3bb70f028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GB" sz="1200">
                <a:solidFill>
                  <a:srgbClr val="222222"/>
                </a:solidFill>
                <a:highlight>
                  <a:srgbClr val="FFFFFF"/>
                </a:highlight>
              </a:rPr>
              <a:t>Random forests or random decision forests are an ensemble learning method for classification, regression and other tasks that operate by constructing a multitude of decision trees at training time and outputting the class that is the mode of the classes for classification or mean prediction for regression of the individual trees.</a:t>
            </a:r>
            <a:endParaRPr lang="en-GB" sz="1200">
              <a:solidFill>
                <a:srgbClr val="222222"/>
              </a:solidFill>
              <a:highlight>
                <a:srgbClr val="FFFFFF"/>
              </a:highlight>
            </a:endParaRPr>
          </a:p>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1"/>
        <p:cNvGrpSpPr/>
        <p:nvPr/>
      </p:nvGrpSpPr>
      <p:grpSpPr>
        <a:xfrm>
          <a:off x="0" y="0"/>
          <a:ext cx="0" cy="0"/>
          <a:chOff x="0" y="0"/>
          <a:chExt cx="0" cy="0"/>
        </a:xfrm>
      </p:grpSpPr>
      <p:sp>
        <p:nvSpPr>
          <p:cNvPr id="192" name="Google Shape;192;g74f8c6dea4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74f8c6dea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0.62279</a:t>
            </a:r>
            <a:endParaRPr lang="en-GB"/>
          </a:p>
          <a:p>
            <a:pPr marL="0" lvl="0" indent="0" algn="l" rtl="0">
              <a:spcBef>
                <a:spcPts val="0"/>
              </a:spcBef>
              <a:spcAft>
                <a:spcPts val="0"/>
              </a:spcAft>
              <a:buNone/>
            </a:pPr>
            <a:r>
              <a:rPr lang="en-GB"/>
              <a:t>0.62047</a:t>
            </a:r>
            <a:endParaRPr lang="en-GB"/>
          </a:p>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8"/>
        <p:cNvGrpSpPr/>
        <p:nvPr/>
      </p:nvGrpSpPr>
      <p:grpSpPr>
        <a:xfrm>
          <a:off x="0" y="0"/>
          <a:ext cx="0" cy="0"/>
          <a:chOff x="0" y="0"/>
          <a:chExt cx="0" cy="0"/>
        </a:xfrm>
      </p:grpSpPr>
      <p:sp>
        <p:nvSpPr>
          <p:cNvPr id="199" name="Google Shape;199;g73bb70f028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73bb70f028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03"/>
        <p:cNvGrpSpPr/>
        <p:nvPr/>
      </p:nvGrpSpPr>
      <p:grpSpPr>
        <a:xfrm>
          <a:off x="0" y="0"/>
          <a:ext cx="0" cy="0"/>
          <a:chOff x="0" y="0"/>
          <a:chExt cx="0" cy="0"/>
        </a:xfrm>
      </p:grpSpPr>
      <p:sp>
        <p:nvSpPr>
          <p:cNvPr id="204" name="Google Shape;204;g73bb70f028_0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73bb70f028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200"/>
              <a:t>Some of the challenges that we faced includes finding out which encoding method works best for the different categorical data, understanding how the different encoding method works. </a:t>
            </a:r>
            <a:endParaRPr sz="1200"/>
          </a:p>
          <a:p>
            <a:pPr marL="0" lvl="0" indent="0" algn="just" rtl="0">
              <a:lnSpc>
                <a:spcPct val="150000"/>
              </a:lnSpc>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09"/>
        <p:cNvGrpSpPr/>
        <p:nvPr/>
      </p:nvGrpSpPr>
      <p:grpSpPr>
        <a:xfrm>
          <a:off x="0" y="0"/>
          <a:ext cx="0" cy="0"/>
          <a:chOff x="0" y="0"/>
          <a:chExt cx="0" cy="0"/>
        </a:xfrm>
      </p:grpSpPr>
      <p:sp>
        <p:nvSpPr>
          <p:cNvPr id="210" name="Google Shape;210;g74f8c6de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74f8c6de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200"/>
              <a:t>However, the biggest hurdle was trying to combine the various encoded features before training to further improve our results. Since the dataset contains categorical features such as day and month which belong to the cyclical category, one-hot encoding is not exactly viable as one-hot encoding is only suitable for nominal or ordinal data. As such, we would have to use cyclic encoding for cyclical data. </a:t>
            </a:r>
            <a:endParaRPr sz="1200"/>
          </a:p>
          <a:p>
            <a:pPr marL="0" lvl="0" indent="0" algn="just" rtl="0">
              <a:lnSpc>
                <a:spcPct val="150000"/>
              </a:lnSpc>
              <a:spcBef>
                <a:spcPts val="0"/>
              </a:spcBef>
              <a:spcAft>
                <a:spcPts val="0"/>
              </a:spcAft>
              <a:buNone/>
            </a:pPr>
            <a:endParaRPr sz="1200"/>
          </a:p>
          <a:p>
            <a:pPr marL="0" lvl="0" indent="0" algn="just" rtl="0">
              <a:lnSpc>
                <a:spcPct val="150000"/>
              </a:lnSpc>
              <a:spcBef>
                <a:spcPts val="0"/>
              </a:spcBef>
              <a:spcAft>
                <a:spcPts val="0"/>
              </a:spcAft>
              <a:buNone/>
            </a:pPr>
            <a:r>
              <a:rPr lang="en-GB" sz="1200"/>
              <a:t>Hoping that by hashing the different data types separately can improve the performance of our model, we decided to hash the ordinal data, nominal data and cyclic data separately. However, little did we know that hashing actually tries out all the possible different combinations and by merging the 3 different hashed data, we will end up with 3 times the amount of extra columns as compared to just hashing the whole dataset itself. The results of the merged dataset performs a lot worse than just hashing the dataset itself. We attribute this to overfitting since the dimension of the data is increased. We also tried to resolve the problem of having extra columns. But despite weeks of effort in trying to resolve it, we were unable to come up with a solution.</a:t>
            </a:r>
            <a:endParaRPr sz="1200"/>
          </a:p>
          <a:p>
            <a:pPr marL="0" lvl="0" indent="0" algn="just" rtl="0">
              <a:lnSpc>
                <a:spcPct val="150000"/>
              </a:lnSpc>
              <a:spcBef>
                <a:spcPts val="0"/>
              </a:spcBef>
              <a:spcAft>
                <a:spcPts val="0"/>
              </a:spcAft>
              <a:buNone/>
            </a:pPr>
            <a:endParaRPr sz="1200"/>
          </a:p>
          <a:p>
            <a:pPr marL="0" lvl="0" indent="0" algn="just" rtl="0">
              <a:lnSpc>
                <a:spcPct val="150000"/>
              </a:lnSpc>
              <a:spcBef>
                <a:spcPts val="0"/>
              </a:spcBef>
              <a:spcAft>
                <a:spcPts val="0"/>
              </a:spcAft>
              <a:buNone/>
            </a:pPr>
            <a:r>
              <a:rPr lang="en-GB" sz="1200"/>
              <a:t>Hence, we decided to just go ahead with combinen one-hot and cyclic encoding  where one-hot encoding is  used for the binary, nominal and ordinal features, cyclic encoding for cyclical features. </a:t>
            </a:r>
            <a:endParaRPr lang="en-GB" sz="1200"/>
          </a:p>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15"/>
        <p:cNvGrpSpPr/>
        <p:nvPr/>
      </p:nvGrpSpPr>
      <p:grpSpPr>
        <a:xfrm>
          <a:off x="0" y="0"/>
          <a:ext cx="0" cy="0"/>
          <a:chOff x="0" y="0"/>
          <a:chExt cx="0" cy="0"/>
        </a:xfrm>
      </p:grpSpPr>
      <p:sp>
        <p:nvSpPr>
          <p:cNvPr id="216" name="Google Shape;216;g73bb70f028_0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73bb70f028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4"/>
        <p:cNvGrpSpPr/>
        <p:nvPr/>
      </p:nvGrpSpPr>
      <p:grpSpPr>
        <a:xfrm>
          <a:off x="0" y="0"/>
          <a:ext cx="0" cy="0"/>
          <a:chOff x="0" y="0"/>
          <a:chExt cx="0" cy="0"/>
        </a:xfrm>
      </p:grpSpPr>
      <p:sp>
        <p:nvSpPr>
          <p:cNvPr id="65" name="Google Shape;65;g73bb70f028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73bb70f028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panose="020B0604020202020204"/>
              <a:buNone/>
              <a:defRPr/>
            </a:pPr>
            <a:r>
              <a:rPr lang="en-SG"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rPr>
              <a:t>This Categorical Feature Encoding Challenge where we are required to encode the different features and pass the encoded features into machine learning algorithm and see how they perform </a:t>
            </a:r>
            <a:endParaRPr lang="en-SG" sz="1100" b="1" i="0" u="none" strike="noStrike" cap="none" dirty="0">
              <a:solidFill>
                <a:srgbClr val="000000"/>
              </a:solidFill>
              <a:effectLst/>
              <a:latin typeface="Arial" panose="020B0604020202020204"/>
              <a:ea typeface="Arial" panose="020B0604020202020204"/>
              <a:cs typeface="Arial" panose="020B0604020202020204"/>
              <a:sym typeface="Arial" panose="020B0604020202020204"/>
            </a:endParaRPr>
          </a:p>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20"/>
        <p:cNvGrpSpPr/>
        <p:nvPr/>
      </p:nvGrpSpPr>
      <p:grpSpPr>
        <a:xfrm>
          <a:off x="0" y="0"/>
          <a:ext cx="0" cy="0"/>
          <a:chOff x="0" y="0"/>
          <a:chExt cx="0" cy="0"/>
        </a:xfrm>
      </p:grpSpPr>
      <p:sp>
        <p:nvSpPr>
          <p:cNvPr id="221" name="Google Shape;221;g73bb70f028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73bb70f028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GB" sz="1200"/>
              <a:t>Firstly, this project has exposed us to the different encoding techniques that were otherwise not being taught on paper. It was also found out that by combining various encoding schemes allows us to achieve better results.  </a:t>
            </a:r>
            <a:endParaRPr sz="1200"/>
          </a:p>
          <a:p>
            <a:pPr marL="0" lvl="0" indent="0" algn="just" rtl="0">
              <a:lnSpc>
                <a:spcPct val="150000"/>
              </a:lnSpc>
              <a:spcBef>
                <a:spcPts val="0"/>
              </a:spcBef>
              <a:spcAft>
                <a:spcPts val="0"/>
              </a:spcAft>
              <a:buNone/>
            </a:pPr>
            <a:endParaRPr sz="1200"/>
          </a:p>
          <a:p>
            <a:pPr marL="0" lvl="0" indent="0" algn="just" rtl="0">
              <a:lnSpc>
                <a:spcPct val="150000"/>
              </a:lnSpc>
              <a:spcBef>
                <a:spcPts val="0"/>
              </a:spcBef>
              <a:spcAft>
                <a:spcPts val="0"/>
              </a:spcAft>
              <a:buNone/>
            </a:pPr>
            <a:r>
              <a:rPr lang="en-GB" sz="1200"/>
              <a:t>Secondly, this project has also exposed us to the importance of the proper encoding of our data. This is especially so for categorical data where the data are not in some kind of order and by using improper encoding methods, our model might think the data are in some kind of order, 0 &lt; 1 &lt; 2 …. &lt; N. This is shown in section 5.2.</a:t>
            </a:r>
            <a:endParaRPr sz="1200"/>
          </a:p>
          <a:p>
            <a:pPr marL="0" lvl="0" indent="0" algn="just" rtl="0">
              <a:lnSpc>
                <a:spcPct val="150000"/>
              </a:lnSpc>
              <a:spcBef>
                <a:spcPts val="0"/>
              </a:spcBef>
              <a:spcAft>
                <a:spcPts val="0"/>
              </a:spcAft>
              <a:buNone/>
            </a:pPr>
            <a:endParaRPr sz="1200"/>
          </a:p>
          <a:p>
            <a:pPr marL="0" lvl="0" indent="0" algn="just" rtl="0">
              <a:lnSpc>
                <a:spcPct val="150000"/>
              </a:lnSpc>
              <a:spcBef>
                <a:spcPts val="0"/>
              </a:spcBef>
              <a:spcAft>
                <a:spcPts val="0"/>
              </a:spcAft>
              <a:buNone/>
            </a:pPr>
            <a:r>
              <a:rPr lang="en-GB" sz="1200"/>
              <a:t>Lastly, we have also learnt that parameters fine tuning is very important in leveraging the full potential of the model to achieve outstanding results. </a:t>
            </a:r>
            <a:endParaRPr sz="1200"/>
          </a:p>
          <a:p>
            <a:pPr marL="0" lvl="0" indent="0" algn="just" rtl="0">
              <a:lnSpc>
                <a:spcPct val="150000"/>
              </a:lnSpc>
              <a:spcBef>
                <a:spcPts val="0"/>
              </a:spcBef>
              <a:spcAft>
                <a:spcPts val="0"/>
              </a:spcAft>
              <a:buNone/>
            </a:pPr>
            <a:endParaRPr sz="1200"/>
          </a:p>
          <a:p>
            <a:pPr marL="0" lvl="0" indent="0" algn="just" rtl="0">
              <a:lnSpc>
                <a:spcPct val="150000"/>
              </a:lnSpc>
              <a:spcBef>
                <a:spcPts val="0"/>
              </a:spcBef>
              <a:spcAft>
                <a:spcPts val="0"/>
              </a:spcAft>
              <a:buNone/>
            </a:pPr>
            <a:r>
              <a:rPr lang="en-GB" sz="1200"/>
              <a:t>Overall, this project has largely improved our knowledge on machine learning and has been very enriching and interesting on how the different encoding methods can affect the final predictive results.</a:t>
            </a:r>
            <a:endParaRPr sz="1200"/>
          </a:p>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1"/>
        <p:cNvGrpSpPr/>
        <p:nvPr/>
      </p:nvGrpSpPr>
      <p:grpSpPr>
        <a:xfrm>
          <a:off x="0" y="0"/>
          <a:ext cx="0" cy="0"/>
          <a:chOff x="0" y="0"/>
          <a:chExt cx="0" cy="0"/>
        </a:xfrm>
      </p:grpSpPr>
      <p:sp>
        <p:nvSpPr>
          <p:cNvPr id="72" name="Google Shape;72;g73bb70f028_0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73bb70f028_0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6"/>
        <p:cNvGrpSpPr/>
        <p:nvPr/>
      </p:nvGrpSpPr>
      <p:grpSpPr>
        <a:xfrm>
          <a:off x="0" y="0"/>
          <a:ext cx="0" cy="0"/>
          <a:chOff x="0" y="0"/>
          <a:chExt cx="0" cy="0"/>
        </a:xfrm>
      </p:grpSpPr>
      <p:sp>
        <p:nvSpPr>
          <p:cNvPr id="77" name="Google Shape;77;g73bb70f028_0_2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73bb70f028_0_2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3"/>
        <p:cNvGrpSpPr/>
        <p:nvPr/>
      </p:nvGrpSpPr>
      <p:grpSpPr>
        <a:xfrm>
          <a:off x="0" y="0"/>
          <a:ext cx="0" cy="0"/>
          <a:chOff x="0" y="0"/>
          <a:chExt cx="0" cy="0"/>
        </a:xfrm>
      </p:grpSpPr>
      <p:sp>
        <p:nvSpPr>
          <p:cNvPr id="84" name="Google Shape;84;g74f8c6dea4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74f8c6dea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0"/>
        <p:cNvGrpSpPr/>
        <p:nvPr/>
      </p:nvGrpSpPr>
      <p:grpSpPr>
        <a:xfrm>
          <a:off x="0" y="0"/>
          <a:ext cx="0" cy="0"/>
          <a:chOff x="0" y="0"/>
          <a:chExt cx="0" cy="0"/>
        </a:xfrm>
      </p:grpSpPr>
      <p:sp>
        <p:nvSpPr>
          <p:cNvPr id="91" name="Google Shape;91;g74f8c6dea4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74f8c6dea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7"/>
        <p:cNvGrpSpPr/>
        <p:nvPr/>
      </p:nvGrpSpPr>
      <p:grpSpPr>
        <a:xfrm>
          <a:off x="0" y="0"/>
          <a:ext cx="0" cy="0"/>
          <a:chOff x="0" y="0"/>
          <a:chExt cx="0" cy="0"/>
        </a:xfrm>
      </p:grpSpPr>
      <p:sp>
        <p:nvSpPr>
          <p:cNvPr id="98" name="Google Shape;98;g73bb70f028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73bb70f028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2"/>
        <p:cNvGrpSpPr/>
        <p:nvPr/>
      </p:nvGrpSpPr>
      <p:grpSpPr>
        <a:xfrm>
          <a:off x="0" y="0"/>
          <a:ext cx="0" cy="0"/>
          <a:chOff x="0" y="0"/>
          <a:chExt cx="0" cy="0"/>
        </a:xfrm>
      </p:grpSpPr>
      <p:sp>
        <p:nvSpPr>
          <p:cNvPr id="103" name="Google Shape;103;g73bb70f028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73bb70f028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GB" sz="1200"/>
              <a:t>The one-hot encoder creates one new column for each unique value in the column for comparison. The row in the new column is marked as 1 if it contains the column’s value and 0 if it does not. Even though one-hot encoding can perform very well in classification tasks, it can lead to serious memory problems if the dataset has high cardinality features. It can also lead to a curse of dimensionality which results in overfitting. </a:t>
            </a:r>
            <a:endParaRPr sz="1200"/>
          </a:p>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w="76200" cap="flat" cmpd="sng">
            <a:solidFill>
              <a:schemeClr val="dk1"/>
            </a:solidFill>
            <a:prstDash val="solid"/>
            <a:round/>
            <a:headEnd type="none" w="sm" len="sm"/>
            <a:tailEnd type="none" w="sm" len="sm"/>
          </a:ln>
        </p:spPr>
      </p:cxnSp>
      <p:sp>
        <p:nvSpPr>
          <p:cNvPr id="11" name="Google Shape;11;p2"/>
          <p:cNvSpPr txBox="1">
            <a:spLocks noGrp="1"/>
          </p:cNvSpPr>
          <p:nvPr>
            <p:ph type="ctrTitle"/>
          </p:nvPr>
        </p:nvSpPr>
        <p:spPr>
          <a:xfrm>
            <a:off x="311700" y="595975"/>
            <a:ext cx="8520600" cy="19578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a:spLocks noGrp="1"/>
          </p:cNvSpPr>
          <p:nvPr>
            <p:ph type="subTitle" idx="1"/>
          </p:nvPr>
        </p:nvSpPr>
        <p:spPr>
          <a:xfrm>
            <a:off x="311700" y="3165823"/>
            <a:ext cx="8520600" cy="733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67925"/>
            <a:ext cx="8520600" cy="19800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a:spLocks noGrp="1"/>
          </p:cNvSpPr>
          <p:nvPr>
            <p:ph type="body" idx="1"/>
          </p:nvPr>
        </p:nvSpPr>
        <p:spPr>
          <a:xfrm>
            <a:off x="311700" y="3224250"/>
            <a:ext cx="85206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2480550"/>
            <a:ext cx="8114400" cy="24459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6318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a:spLocks noGrp="1"/>
          </p:cNvSpPr>
          <p:nvPr>
            <p:ph type="body" idx="1"/>
          </p:nvPr>
        </p:nvSpPr>
        <p:spPr>
          <a:xfrm>
            <a:off x="311700" y="1490875"/>
            <a:ext cx="2808000" cy="3078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838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8" name="Google Shape;3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375599"/>
            <a:ext cx="4045200" cy="15519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a:spLocks noGrp="1"/>
          </p:cNvSpPr>
          <p:nvPr>
            <p:ph type="subTitle" idx="1"/>
          </p:nvPr>
        </p:nvSpPr>
        <p:spPr>
          <a:xfrm>
            <a:off x="265500" y="2981125"/>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accent3"/>
              </a:buClr>
              <a:buSzPts val="1800"/>
              <a:buFont typeface="Alfa Slab One" panose="00000500000000000000"/>
              <a:buNone/>
              <a:defRPr>
                <a:solidFill>
                  <a:schemeClr val="accent3"/>
                </a:solidFill>
                <a:latin typeface="Alfa Slab One" panose="00000500000000000000"/>
                <a:ea typeface="Alfa Slab One" panose="00000500000000000000"/>
                <a:cs typeface="Alfa Slab One" panose="00000500000000000000"/>
                <a:sym typeface="Alfa Slab One" panose="00000500000000000000"/>
              </a:defRPr>
            </a:lvl1pPr>
          </a:lstStyle>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1pPr>
            <a:lvl2pPr lvl="1">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2pPr>
            <a:lvl3pPr lvl="2">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3pPr>
            <a:lvl4pPr lvl="3">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4pPr>
            <a:lvl5pPr lvl="4">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5pPr>
            <a:lvl6pPr lvl="5">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6pPr>
            <a:lvl7pPr lvl="6">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7pPr>
            <a:lvl8pPr lvl="7">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8pPr>
            <a:lvl9pPr lvl="8">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9pPr>
          </a:lstStyle>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Proxima Nova" panose="02000506030000020004"/>
              <a:buChar char="●"/>
              <a:defRPr sz="1800">
                <a:solidFill>
                  <a:schemeClr val="dk2"/>
                </a:solidFill>
                <a:latin typeface="Proxima Nova" panose="02000506030000020004"/>
                <a:ea typeface="Proxima Nova" panose="02000506030000020004"/>
                <a:cs typeface="Proxima Nova" panose="02000506030000020004"/>
                <a:sym typeface="Proxima Nova" panose="02000506030000020004"/>
              </a:defRPr>
            </a:lvl1pPr>
            <a:lvl2pPr marL="914400" lvl="1"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2pPr>
            <a:lvl3pPr marL="1371600" lvl="2"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3pPr>
            <a:lvl4pPr marL="1828800" lvl="3"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4pPr>
            <a:lvl5pPr marL="2286000" lvl="4"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5pPr>
            <a:lvl6pPr marL="2743200" lvl="5"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6pPr>
            <a:lvl7pPr marL="3200400" lvl="6"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7pPr>
            <a:lvl8pPr marL="3657600" lvl="7"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8pPr>
            <a:lvl9pPr marL="4114800" lvl="8" indent="-317500">
              <a:lnSpc>
                <a:spcPct val="115000"/>
              </a:lnSpc>
              <a:spcBef>
                <a:spcPts val="1600"/>
              </a:spcBef>
              <a:spcAft>
                <a:spcPts val="160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9pPr>
          </a:lstStyle>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1pPr>
            <a:lvl2pPr lvl="1"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2pPr>
            <a:lvl3pPr lvl="2"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3pPr>
            <a:lvl4pPr lvl="3"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4pPr>
            <a:lvl5pPr lvl="4"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5pPr>
            <a:lvl6pPr lvl="5"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6pPr>
            <a:lvl7pPr lvl="6"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7pPr>
            <a:lvl8pPr lvl="7"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8pPr>
            <a:lvl9pPr lvl="8"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m4a"/><Relationship Id="rId1" Type="http://schemas.openxmlformats.org/officeDocument/2006/relationships/audio" Target="../media/media1.m4a"/></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3.xml"/><Relationship Id="rId4" Type="http://schemas.openxmlformats.org/officeDocument/2006/relationships/image" Target="../media/image1.png"/><Relationship Id="rId3" Type="http://schemas.microsoft.com/office/2007/relationships/media" Target="../media/media10.m4a"/><Relationship Id="rId2" Type="http://schemas.openxmlformats.org/officeDocument/2006/relationships/audio" Target="../media/media10.m4a"/><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11.m4a"/><Relationship Id="rId1" Type="http://schemas.openxmlformats.org/officeDocument/2006/relationships/audio" Target="../media/media11.m4a"/></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3.xml"/><Relationship Id="rId4" Type="http://schemas.openxmlformats.org/officeDocument/2006/relationships/image" Target="../media/image1.png"/><Relationship Id="rId3" Type="http://schemas.microsoft.com/office/2007/relationships/media" Target="../media/media12.m4a"/><Relationship Id="rId2" Type="http://schemas.openxmlformats.org/officeDocument/2006/relationships/audio" Target="../media/media12.m4a"/><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13.m4a"/><Relationship Id="rId1" Type="http://schemas.openxmlformats.org/officeDocument/2006/relationships/audio" Target="../media/media13.m4a"/></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3.xml"/><Relationship Id="rId4" Type="http://schemas.openxmlformats.org/officeDocument/2006/relationships/image" Target="../media/image1.png"/><Relationship Id="rId3" Type="http://schemas.microsoft.com/office/2007/relationships/media" Target="../media/media14.m4a"/><Relationship Id="rId2" Type="http://schemas.openxmlformats.org/officeDocument/2006/relationships/audio" Target="../media/media14.m4a"/><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15.m4a"/><Relationship Id="rId1" Type="http://schemas.openxmlformats.org/officeDocument/2006/relationships/audio" Target="../media/media15.m4a"/></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3.xml"/><Relationship Id="rId4" Type="http://schemas.openxmlformats.org/officeDocument/2006/relationships/image" Target="../media/image1.png"/><Relationship Id="rId3" Type="http://schemas.microsoft.com/office/2007/relationships/media" Target="../media/media16.m4a"/><Relationship Id="rId2" Type="http://schemas.openxmlformats.org/officeDocument/2006/relationships/audio" Target="../media/media16.m4a"/><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3.xml"/><Relationship Id="rId2" Type="http://schemas.openxmlformats.org/officeDocument/2006/relationships/image" Target="../media/image10.png"/><Relationship Id="rId1"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9.xml"/><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7.m4a"/><Relationship Id="rId1" Type="http://schemas.openxmlformats.org/officeDocument/2006/relationships/audio" Target="../media/media17.m4a"/></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2.m4a"/><Relationship Id="rId1" Type="http://schemas.openxmlformats.org/officeDocument/2006/relationships/audio" Target="../media/media2.m4a"/></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20.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18.m4a"/><Relationship Id="rId1" Type="http://schemas.openxmlformats.org/officeDocument/2006/relationships/audio" Target="../media/media18.m4a"/></Relationships>
</file>

<file path=ppt/slides/_rels/slide21.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19.m4a"/><Relationship Id="rId1" Type="http://schemas.openxmlformats.org/officeDocument/2006/relationships/audio" Target="../media/media19.m4a"/></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2.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20.m4a"/><Relationship Id="rId1" Type="http://schemas.openxmlformats.org/officeDocument/2006/relationships/audio" Target="../media/media20.m4a"/></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23.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21.m4a"/><Relationship Id="rId1" Type="http://schemas.openxmlformats.org/officeDocument/2006/relationships/audio" Target="../media/media21.m4a"/></Relationships>
</file>

<file path=ppt/slides/_rels/slide24.xml.rels><?xml version="1.0" encoding="UTF-8" standalone="yes"?>
<Relationships xmlns="http://schemas.openxmlformats.org/package/2006/relationships"><Relationship Id="rId5" Type="http://schemas.openxmlformats.org/officeDocument/2006/relationships/notesSlide" Target="../notesSlides/notesSlide24.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22.m4a"/><Relationship Id="rId1" Type="http://schemas.openxmlformats.org/officeDocument/2006/relationships/audio" Target="../media/media22.m4a"/></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23.m4a"/><Relationship Id="rId1" Type="http://schemas.openxmlformats.org/officeDocument/2006/relationships/audio" Target="../media/media23.m4a"/></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24.m4a"/><Relationship Id="rId1" Type="http://schemas.openxmlformats.org/officeDocument/2006/relationships/audio" Target="../media/media24.m4a"/></Relationships>
</file>

<file path=ppt/slides/_rels/slide27.xml.rels><?xml version="1.0" encoding="UTF-8" standalone="yes"?>
<Relationships xmlns="http://schemas.openxmlformats.org/package/2006/relationships"><Relationship Id="rId5" Type="http://schemas.openxmlformats.org/officeDocument/2006/relationships/notesSlide" Target="../notesSlides/notesSlide27.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25.m4a"/><Relationship Id="rId1" Type="http://schemas.openxmlformats.org/officeDocument/2006/relationships/audio" Target="../media/media25.m4a"/></Relationships>
</file>

<file path=ppt/slides/_rels/slide28.xml.rels><?xml version="1.0" encoding="UTF-8" standalone="yes"?>
<Relationships xmlns="http://schemas.openxmlformats.org/package/2006/relationships"><Relationship Id="rId5" Type="http://schemas.openxmlformats.org/officeDocument/2006/relationships/notesSlide" Target="../notesSlides/notesSlide28.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26.m4a"/><Relationship Id="rId1" Type="http://schemas.openxmlformats.org/officeDocument/2006/relationships/audio" Target="../media/media26.m4a"/></Relationships>
</file>

<file path=ppt/slides/_rels/slide29.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27.m4a"/><Relationship Id="rId1" Type="http://schemas.openxmlformats.org/officeDocument/2006/relationships/audio" Target="../media/media27.m4a"/></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3.xml"/><Relationship Id="rId4" Type="http://schemas.openxmlformats.org/officeDocument/2006/relationships/image" Target="../media/image1.png"/><Relationship Id="rId3" Type="http://schemas.microsoft.com/office/2007/relationships/media" Target="../media/media3.m4a"/><Relationship Id="rId2" Type="http://schemas.openxmlformats.org/officeDocument/2006/relationships/audio" Target="../media/media3.m4a"/><Relationship Id="rId1" Type="http://schemas.openxmlformats.org/officeDocument/2006/relationships/image" Target="../media/image2.png"/></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28.m4a"/><Relationship Id="rId1" Type="http://schemas.openxmlformats.org/officeDocument/2006/relationships/audio" Target="../media/media28.m4a"/></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4.m4a"/><Relationship Id="rId1" Type="http://schemas.openxmlformats.org/officeDocument/2006/relationships/audio" Target="../media/media4.m4a"/></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3.xml"/><Relationship Id="rId4" Type="http://schemas.openxmlformats.org/officeDocument/2006/relationships/image" Target="../media/image1.png"/><Relationship Id="rId3" Type="http://schemas.microsoft.com/office/2007/relationships/media" Target="../media/media5.m4a"/><Relationship Id="rId2" Type="http://schemas.openxmlformats.org/officeDocument/2006/relationships/audio" Target="../media/media5.m4a"/><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3.xml"/><Relationship Id="rId4" Type="http://schemas.openxmlformats.org/officeDocument/2006/relationships/image" Target="../media/image1.png"/><Relationship Id="rId3" Type="http://schemas.microsoft.com/office/2007/relationships/media" Target="../media/media6.m4a"/><Relationship Id="rId2" Type="http://schemas.openxmlformats.org/officeDocument/2006/relationships/audio" Target="../media/media6.m4a"/><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3.xml"/><Relationship Id="rId4" Type="http://schemas.openxmlformats.org/officeDocument/2006/relationships/image" Target="../media/image1.png"/><Relationship Id="rId3" Type="http://schemas.microsoft.com/office/2007/relationships/media" Target="../media/media7.m4a"/><Relationship Id="rId2" Type="http://schemas.openxmlformats.org/officeDocument/2006/relationships/audio" Target="../media/media7.m4a"/><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8.m4a"/><Relationship Id="rId1" Type="http://schemas.openxmlformats.org/officeDocument/2006/relationships/audio" Target="../media/media8.m4a"/></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9.m4a"/><Relationship Id="rId1"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595975"/>
            <a:ext cx="8520600" cy="195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CZ4041 Machine learning</a:t>
            </a:r>
            <a:endParaRPr lang="en-GB"/>
          </a:p>
        </p:txBody>
      </p:sp>
      <p:sp>
        <p:nvSpPr>
          <p:cNvPr id="57" name="Google Shape;57;p13"/>
          <p:cNvSpPr txBox="1">
            <a:spLocks noGrp="1"/>
          </p:cNvSpPr>
          <p:nvPr>
            <p:ph type="subTitle" idx="1"/>
          </p:nvPr>
        </p:nvSpPr>
        <p:spPr>
          <a:xfrm>
            <a:off x="1672950" y="2838450"/>
            <a:ext cx="5798100" cy="195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Group 26</a:t>
            </a:r>
            <a:endParaRPr lang="en-GB"/>
          </a:p>
          <a:p>
            <a:pPr marL="0" lvl="0" indent="0" algn="l" rtl="0">
              <a:spcBef>
                <a:spcPts val="0"/>
              </a:spcBef>
              <a:spcAft>
                <a:spcPts val="0"/>
              </a:spcAft>
              <a:buNone/>
            </a:pPr>
            <a:endParaRPr sz="1200"/>
          </a:p>
          <a:p>
            <a:pPr marL="0" lvl="0" indent="0" algn="l" rtl="0">
              <a:lnSpc>
                <a:spcPct val="150000"/>
              </a:lnSpc>
              <a:spcBef>
                <a:spcPts val="0"/>
              </a:spcBef>
              <a:spcAft>
                <a:spcPts val="0"/>
              </a:spcAft>
              <a:buNone/>
            </a:pPr>
            <a:r>
              <a:rPr lang="en-GB" sz="1400"/>
              <a:t>Bryan Lim Yi Yong</a:t>
            </a:r>
            <a:endParaRPr sz="1400"/>
          </a:p>
          <a:p>
            <a:pPr marL="0" lvl="0" indent="0" algn="l" rtl="0">
              <a:lnSpc>
                <a:spcPct val="150000"/>
              </a:lnSpc>
              <a:spcBef>
                <a:spcPts val="0"/>
              </a:spcBef>
              <a:spcAft>
                <a:spcPts val="0"/>
              </a:spcAft>
              <a:buNone/>
            </a:pPr>
            <a:r>
              <a:rPr lang="en-GB" sz="1400"/>
              <a:t>Fang Wen Jie</a:t>
            </a:r>
            <a:endParaRPr sz="1400"/>
          </a:p>
          <a:p>
            <a:pPr marL="0" lvl="0" indent="0" algn="l" rtl="0">
              <a:lnSpc>
                <a:spcPct val="150000"/>
              </a:lnSpc>
              <a:spcBef>
                <a:spcPts val="0"/>
              </a:spcBef>
              <a:spcAft>
                <a:spcPts val="0"/>
              </a:spcAft>
              <a:buNone/>
            </a:pPr>
            <a:r>
              <a:rPr lang="en-GB" sz="1400"/>
              <a:t>Francisco John Radcliff  Pantaleon</a:t>
            </a:r>
            <a:endParaRPr sz="1400"/>
          </a:p>
          <a:p>
            <a:pPr marL="0" lvl="0" indent="0" algn="l" rtl="0">
              <a:lnSpc>
                <a:spcPct val="150000"/>
              </a:lnSpc>
              <a:spcBef>
                <a:spcPts val="0"/>
              </a:spcBef>
              <a:spcAft>
                <a:spcPts val="0"/>
              </a:spcAft>
              <a:buNone/>
            </a:pPr>
            <a:r>
              <a:rPr lang="en-GB" sz="1400"/>
              <a:t>Koh Yao Wei Anthony</a:t>
            </a:r>
            <a:endParaRPr sz="1400"/>
          </a:p>
          <a:p>
            <a:pPr marL="0" lvl="0" indent="0" algn="just" rtl="0">
              <a:lnSpc>
                <a:spcPct val="115000"/>
              </a:lnSpc>
              <a:spcBef>
                <a:spcPts val="1200"/>
              </a:spcBef>
              <a:spcAft>
                <a:spcPts val="0"/>
              </a:spcAft>
              <a:buNone/>
            </a:pPr>
            <a:endParaRPr sz="1200" b="1">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0"/>
              </a:spcAft>
              <a:buNone/>
            </a:pPr>
          </a:p>
        </p:txBody>
      </p:sp>
      <p:pic>
        <p:nvPicPr>
          <p:cNvPr id="4" name="Audio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5354"/>
    </mc:Choice>
    <mc:Fallback>
      <p:transition spd="slow" advTm="15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One-hot encoding</a:t>
            </a:r>
            <a:endParaRPr lang="en-GB"/>
          </a:p>
        </p:txBody>
      </p:sp>
      <p:sp>
        <p:nvSpPr>
          <p:cNvPr id="113" name="Google Shape;113;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14" name="Google Shape;114;p22"/>
          <p:cNvPicPr preferRelativeResize="0"/>
          <p:nvPr/>
        </p:nvPicPr>
        <p:blipFill>
          <a:blip r:embed="rId1"/>
          <a:stretch>
            <a:fillRect/>
          </a:stretch>
        </p:blipFill>
        <p:spPr>
          <a:xfrm>
            <a:off x="311700" y="2186225"/>
            <a:ext cx="8520603" cy="628900"/>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998"/>
    </mc:Choice>
    <mc:Fallback>
      <p:transition spd="slow" advTm="14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Label Encoding</a:t>
            </a:r>
            <a:endParaRPr lang="en-GB"/>
          </a:p>
        </p:txBody>
      </p:sp>
      <p:sp>
        <p:nvSpPr>
          <p:cNvPr id="120" name="Google Shape;120;p23"/>
          <p:cNvSpPr txBox="1">
            <a:spLocks noGrp="1"/>
          </p:cNvSpPr>
          <p:nvPr>
            <p:ph type="body" idx="1"/>
          </p:nvPr>
        </p:nvSpPr>
        <p:spPr>
          <a:xfrm>
            <a:off x="311700" y="1695750"/>
            <a:ext cx="8520600" cy="17520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GB"/>
              <a:t>Each unique non numerical values in each column is converted into model-understandable numerical data. </a:t>
            </a:r>
            <a:endParaRPr lang="en-GB"/>
          </a:p>
          <a:p>
            <a:pPr marL="457200" lvl="0" indent="-342900" algn="l" rtl="0">
              <a:spcBef>
                <a:spcPts val="0"/>
              </a:spcBef>
              <a:spcAft>
                <a:spcPts val="0"/>
              </a:spcAft>
              <a:buSzPts val="1800"/>
              <a:buChar char="-"/>
            </a:pPr>
            <a:r>
              <a:rPr lang="en-GB"/>
              <a:t>Model might think that data are in some of sort of order</a:t>
            </a:r>
            <a:endParaRPr lang="en-GB"/>
          </a:p>
          <a:p>
            <a:pPr marL="914400" lvl="1" indent="-317500" algn="l" rtl="0">
              <a:spcBef>
                <a:spcPts val="0"/>
              </a:spcBef>
              <a:spcAft>
                <a:spcPts val="0"/>
              </a:spcAft>
              <a:buSzPts val="1400"/>
              <a:buChar char="-"/>
            </a:pPr>
            <a:r>
              <a:rPr lang="en-GB"/>
              <a:t>0 &lt; 1 &lt; 2 &lt; … &lt; N</a:t>
            </a:r>
            <a:endParaRPr lang="en-GB"/>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134"/>
    </mc:Choice>
    <mc:Fallback>
      <p:transition spd="slow" advTm="37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Label Encoding</a:t>
            </a:r>
            <a:endParaRPr lang="en-GB"/>
          </a:p>
        </p:txBody>
      </p:sp>
      <p:sp>
        <p:nvSpPr>
          <p:cNvPr id="126" name="Google Shape;126;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27" name="Google Shape;127;p24"/>
          <p:cNvPicPr preferRelativeResize="0"/>
          <p:nvPr/>
        </p:nvPicPr>
        <p:blipFill>
          <a:blip r:embed="rId1"/>
          <a:stretch>
            <a:fillRect/>
          </a:stretch>
        </p:blipFill>
        <p:spPr>
          <a:xfrm>
            <a:off x="311700" y="2206575"/>
            <a:ext cx="8520600" cy="730343"/>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973"/>
    </mc:Choice>
    <mc:Fallback>
      <p:transition spd="slow" advTm="10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Feature Hashing</a:t>
            </a:r>
            <a:endParaRPr lang="en-GB"/>
          </a:p>
        </p:txBody>
      </p:sp>
      <p:sp>
        <p:nvSpPr>
          <p:cNvPr id="133" name="Google Shape;133;p25"/>
          <p:cNvSpPr txBox="1">
            <a:spLocks noGrp="1"/>
          </p:cNvSpPr>
          <p:nvPr>
            <p:ph type="body" idx="1"/>
          </p:nvPr>
        </p:nvSpPr>
        <p:spPr>
          <a:xfrm>
            <a:off x="311700" y="1517250"/>
            <a:ext cx="8520600" cy="21090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GB" dirty="0"/>
              <a:t>Similar to one-hot encoder </a:t>
            </a:r>
            <a:endParaRPr dirty="0"/>
          </a:p>
          <a:p>
            <a:pPr marL="457200" lvl="0" indent="-342900" algn="l" rtl="0">
              <a:lnSpc>
                <a:spcPct val="150000"/>
              </a:lnSpc>
              <a:spcBef>
                <a:spcPts val="0"/>
              </a:spcBef>
              <a:spcAft>
                <a:spcPts val="0"/>
              </a:spcAft>
              <a:buSzPts val="1800"/>
              <a:buChar char="-"/>
            </a:pPr>
            <a:r>
              <a:rPr lang="en-GB" dirty="0"/>
              <a:t>Converts categorical variable to a higher dimension space of integers</a:t>
            </a:r>
            <a:endParaRPr dirty="0"/>
          </a:p>
          <a:p>
            <a:pPr marL="457200" lvl="0" indent="-342900" algn="l" rtl="0">
              <a:lnSpc>
                <a:spcPct val="150000"/>
              </a:lnSpc>
              <a:spcBef>
                <a:spcPts val="0"/>
              </a:spcBef>
              <a:spcAft>
                <a:spcPts val="0"/>
              </a:spcAft>
              <a:buSzPts val="1800"/>
              <a:buChar char="-"/>
            </a:pPr>
            <a:r>
              <a:rPr lang="en-GB" dirty="0"/>
              <a:t>Advantageous when cardinality of feature is very high</a:t>
            </a:r>
            <a:endParaRPr dirty="0"/>
          </a:p>
          <a:p>
            <a:pPr marL="914400" lvl="1" indent="-317500" algn="l" rtl="0">
              <a:lnSpc>
                <a:spcPct val="150000"/>
              </a:lnSpc>
              <a:spcBef>
                <a:spcPts val="0"/>
              </a:spcBef>
              <a:spcAft>
                <a:spcPts val="0"/>
              </a:spcAft>
              <a:buSzPts val="1400"/>
              <a:buChar char="-"/>
            </a:pPr>
            <a:r>
              <a:rPr lang="en-GB" dirty="0" err="1"/>
              <a:t>Eg</a:t>
            </a:r>
            <a:r>
              <a:rPr lang="en-GB" dirty="0"/>
              <a:t>: ‘nom_9’, 11981 unique values</a:t>
            </a:r>
            <a:endParaRPr dirty="0"/>
          </a:p>
          <a:p>
            <a:pPr marL="457200" lvl="0" indent="-342900" algn="l" rtl="0">
              <a:lnSpc>
                <a:spcPct val="150000"/>
              </a:lnSpc>
              <a:spcBef>
                <a:spcPts val="0"/>
              </a:spcBef>
              <a:spcAft>
                <a:spcPts val="0"/>
              </a:spcAft>
              <a:buSzPts val="1800"/>
              <a:buChar char="-"/>
            </a:pPr>
            <a:r>
              <a:rPr lang="en-GB" dirty="0"/>
              <a:t>May result in data lost due to collision</a:t>
            </a:r>
            <a:endParaRPr dirty="0"/>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9261"/>
    </mc:Choice>
    <mc:Fallback>
      <p:transition spd="slow" advTm="392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Feature Hashing</a:t>
            </a:r>
            <a:endParaRPr lang="en-GB"/>
          </a:p>
        </p:txBody>
      </p:sp>
      <p:sp>
        <p:nvSpPr>
          <p:cNvPr id="139" name="Google Shape;139;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40" name="Google Shape;140;p26"/>
          <p:cNvPicPr preferRelativeResize="0"/>
          <p:nvPr/>
        </p:nvPicPr>
        <p:blipFill>
          <a:blip r:embed="rId1"/>
          <a:stretch>
            <a:fillRect/>
          </a:stretch>
        </p:blipFill>
        <p:spPr>
          <a:xfrm>
            <a:off x="311700" y="2505650"/>
            <a:ext cx="8520600" cy="710050"/>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276"/>
    </mc:Choice>
    <mc:Fallback>
      <p:transition spd="slow" advTm="212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Target Encoding</a:t>
            </a:r>
            <a:endParaRPr lang="en-GB"/>
          </a:p>
        </p:txBody>
      </p:sp>
      <p:sp>
        <p:nvSpPr>
          <p:cNvPr id="146" name="Google Shape;146;p27"/>
          <p:cNvSpPr txBox="1">
            <a:spLocks noGrp="1"/>
          </p:cNvSpPr>
          <p:nvPr>
            <p:ph type="body" idx="1"/>
          </p:nvPr>
        </p:nvSpPr>
        <p:spPr>
          <a:xfrm>
            <a:off x="311700" y="1269750"/>
            <a:ext cx="8520600" cy="26040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GB" dirty="0"/>
              <a:t>Similar to label encoding</a:t>
            </a:r>
            <a:endParaRPr dirty="0"/>
          </a:p>
          <a:p>
            <a:pPr marL="457200" lvl="0" indent="-342900" algn="l" rtl="0">
              <a:lnSpc>
                <a:spcPct val="150000"/>
              </a:lnSpc>
              <a:spcBef>
                <a:spcPts val="0"/>
              </a:spcBef>
              <a:spcAft>
                <a:spcPts val="0"/>
              </a:spcAft>
              <a:buSzPts val="1800"/>
              <a:buChar char="-"/>
            </a:pPr>
            <a:r>
              <a:rPr lang="en-GB" dirty="0"/>
              <a:t>Labels directly related to target</a:t>
            </a:r>
            <a:endParaRPr dirty="0"/>
          </a:p>
          <a:p>
            <a:pPr marL="914400" lvl="1" indent="-317500" algn="l" rtl="0">
              <a:lnSpc>
                <a:spcPct val="150000"/>
              </a:lnSpc>
              <a:spcBef>
                <a:spcPts val="0"/>
              </a:spcBef>
              <a:spcAft>
                <a:spcPts val="0"/>
              </a:spcAft>
              <a:buSzPts val="1400"/>
              <a:buChar char="-"/>
            </a:pPr>
            <a:r>
              <a:rPr lang="en-GB" dirty="0"/>
              <a:t>Feature label decided with mean of target variable</a:t>
            </a:r>
            <a:endParaRPr dirty="0"/>
          </a:p>
          <a:p>
            <a:pPr marL="914400" lvl="1" indent="-317500" algn="l" rtl="0">
              <a:lnSpc>
                <a:spcPct val="150000"/>
              </a:lnSpc>
              <a:spcBef>
                <a:spcPts val="0"/>
              </a:spcBef>
              <a:spcAft>
                <a:spcPts val="0"/>
              </a:spcAft>
              <a:buSzPts val="1400"/>
              <a:buChar char="-"/>
            </a:pPr>
            <a:r>
              <a:rPr lang="en-GB" dirty="0"/>
              <a:t>Brings out the relation between similar categories</a:t>
            </a:r>
            <a:endParaRPr dirty="0"/>
          </a:p>
          <a:p>
            <a:pPr marL="457200" lvl="0" indent="-342900" algn="l" rtl="0">
              <a:lnSpc>
                <a:spcPct val="150000"/>
              </a:lnSpc>
              <a:spcBef>
                <a:spcPts val="0"/>
              </a:spcBef>
              <a:spcAft>
                <a:spcPts val="0"/>
              </a:spcAft>
              <a:buSzPts val="1800"/>
              <a:buChar char="-"/>
            </a:pPr>
            <a:r>
              <a:rPr lang="en-GB" dirty="0"/>
              <a:t>Does not affect volume of data, allows faster learning</a:t>
            </a:r>
            <a:endParaRPr dirty="0"/>
          </a:p>
          <a:p>
            <a:pPr marL="457200" lvl="0" indent="-342900" algn="l" rtl="0">
              <a:lnSpc>
                <a:spcPct val="150000"/>
              </a:lnSpc>
              <a:spcBef>
                <a:spcPts val="0"/>
              </a:spcBef>
              <a:spcAft>
                <a:spcPts val="0"/>
              </a:spcAft>
              <a:buSzPts val="1800"/>
              <a:buChar char="-"/>
            </a:pPr>
            <a:r>
              <a:rPr lang="en-GB" dirty="0"/>
              <a:t>Prone to overfitting</a:t>
            </a:r>
            <a:endParaRPr dirty="0"/>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865"/>
    </mc:Choice>
    <mc:Fallback>
      <p:transition spd="slow" advTm="358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Target Encoding</a:t>
            </a:r>
            <a:endParaRPr lang="en-GB"/>
          </a:p>
        </p:txBody>
      </p:sp>
      <p:sp>
        <p:nvSpPr>
          <p:cNvPr id="152" name="Google Shape;152;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53" name="Google Shape;153;p28"/>
          <p:cNvPicPr preferRelativeResize="0"/>
          <p:nvPr/>
        </p:nvPicPr>
        <p:blipFill>
          <a:blip r:embed="rId1"/>
          <a:stretch>
            <a:fillRect/>
          </a:stretch>
        </p:blipFill>
        <p:spPr>
          <a:xfrm>
            <a:off x="311700" y="2206580"/>
            <a:ext cx="8520600" cy="730339"/>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232"/>
    </mc:Choice>
    <mc:Fallback>
      <p:transition spd="slow" advTm="162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Encoding  </a:t>
            </a:r>
            <a:r>
              <a:rPr lang="en-SG" altLang="en-GB"/>
              <a:t>S</a:t>
            </a:r>
            <a:r>
              <a:rPr lang="en-GB"/>
              <a:t>tatistic </a:t>
            </a:r>
            <a:endParaRPr lang="en-GB"/>
          </a:p>
        </p:txBody>
      </p:sp>
      <p:sp>
        <p:nvSpPr>
          <p:cNvPr id="152" name="Google Shape;152;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53" name="Google Shape;153;p28"/>
          <p:cNvPicPr preferRelativeResize="0"/>
          <p:nvPr/>
        </p:nvPicPr>
        <p:blipFill>
          <a:blip r:embed="rId1"/>
          <a:stretch>
            <a:fillRect/>
          </a:stretch>
        </p:blipFill>
        <p:spPr>
          <a:xfrm>
            <a:off x="311700" y="2206580"/>
            <a:ext cx="8520600" cy="730339"/>
          </a:xfrm>
          <a:prstGeom prst="rect">
            <a:avLst/>
          </a:prstGeom>
          <a:noFill/>
          <a:ln>
            <a:noFill/>
          </a:ln>
        </p:spPr>
      </p:pic>
      <p:pic>
        <p:nvPicPr>
          <p:cNvPr id="3" name="Picture 2" descr="unnamed"/>
          <p:cNvPicPr>
            <a:picLocks noChangeAspect="1"/>
          </p:cNvPicPr>
          <p:nvPr/>
        </p:nvPicPr>
        <p:blipFill>
          <a:blip r:embed="rId2"/>
          <a:stretch>
            <a:fillRect/>
          </a:stretch>
        </p:blipFill>
        <p:spPr>
          <a:xfrm>
            <a:off x="311785" y="2286635"/>
            <a:ext cx="8521065" cy="6756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232"/>
    </mc:Choice>
    <mc:Fallback>
      <p:transition spd="slow" advTm="16232"/>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Encoding  </a:t>
            </a:r>
            <a:r>
              <a:rPr lang="en-SG" altLang="en-GB"/>
              <a:t>S</a:t>
            </a:r>
            <a:r>
              <a:rPr lang="en-GB"/>
              <a:t>tatistic </a:t>
            </a:r>
            <a:endParaRPr lang="en-GB"/>
          </a:p>
        </p:txBody>
      </p:sp>
      <p:sp>
        <p:nvSpPr>
          <p:cNvPr id="152" name="Google Shape;152;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spTree>
  </p:cSld>
  <p:clrMapOvr>
    <a:masterClrMapping/>
  </p:clrMapOvr>
  <mc:AlternateContent xmlns:mc="http://schemas.openxmlformats.org/markup-compatibility/2006">
    <mc:Choice xmlns:p14="http://schemas.microsoft.com/office/powerpoint/2010/main" Requires="p14">
      <p:transition spd="slow" p14:dur="2000" advTm="16232"/>
    </mc:Choice>
    <mc:Fallback>
      <p:transition spd="slow" advTm="16232"/>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9"/>
          <p:cNvSpPr txBox="1">
            <a:spLocks noGrp="1"/>
          </p:cNvSpPr>
          <p:nvPr>
            <p:ph type="title"/>
          </p:nvPr>
        </p:nvSpPr>
        <p:spPr>
          <a:xfrm>
            <a:off x="334875" y="1706800"/>
            <a:ext cx="8571300" cy="94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Models</a:t>
            </a:r>
            <a:endParaRPr lang="en-GB"/>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25"/>
    </mc:Choice>
    <mc:Fallback>
      <p:transition spd="slow" advTm="31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Outline</a:t>
            </a:r>
            <a:endParaRPr lang="en-GB"/>
          </a:p>
        </p:txBody>
      </p:sp>
      <p:sp>
        <p:nvSpPr>
          <p:cNvPr id="63" name="Google Shape;63;p14"/>
          <p:cNvSpPr txBox="1">
            <a:spLocks noGrp="1"/>
          </p:cNvSpPr>
          <p:nvPr>
            <p:ph type="body" idx="1"/>
          </p:nvPr>
        </p:nvSpPr>
        <p:spPr>
          <a:xfrm>
            <a:off x="616500" y="1218882"/>
            <a:ext cx="50055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dirty="0"/>
              <a:t>Introduction</a:t>
            </a:r>
            <a:endParaRPr dirty="0"/>
          </a:p>
          <a:p>
            <a:pPr marL="457200" lvl="0" indent="-342900" algn="l" rtl="0">
              <a:spcBef>
                <a:spcPts val="0"/>
              </a:spcBef>
              <a:spcAft>
                <a:spcPts val="0"/>
              </a:spcAft>
              <a:buSzPts val="1800"/>
              <a:buChar char="●"/>
            </a:pPr>
            <a:r>
              <a:rPr lang="en-GB" dirty="0"/>
              <a:t>Kaggle Evaluation Score and Rank</a:t>
            </a:r>
            <a:endParaRPr dirty="0"/>
          </a:p>
          <a:p>
            <a:pPr marL="457200" lvl="0" indent="-342900" algn="l" rtl="0">
              <a:spcBef>
                <a:spcPts val="0"/>
              </a:spcBef>
              <a:spcAft>
                <a:spcPts val="0"/>
              </a:spcAft>
              <a:buSzPts val="1800"/>
              <a:buChar char="●"/>
            </a:pPr>
            <a:r>
              <a:rPr lang="en-GB" dirty="0"/>
              <a:t>Methodology</a:t>
            </a:r>
            <a:endParaRPr dirty="0"/>
          </a:p>
          <a:p>
            <a:pPr marL="457200" lvl="0" indent="-342900" algn="l" rtl="0">
              <a:spcBef>
                <a:spcPts val="0"/>
              </a:spcBef>
              <a:spcAft>
                <a:spcPts val="0"/>
              </a:spcAft>
              <a:buSzPts val="1800"/>
              <a:buChar char="●"/>
            </a:pPr>
            <a:r>
              <a:rPr lang="en-GB" dirty="0"/>
              <a:t>Model Experiment</a:t>
            </a:r>
            <a:endParaRPr dirty="0"/>
          </a:p>
          <a:p>
            <a:pPr marL="457200" lvl="0" indent="-342900" algn="l" rtl="0">
              <a:spcBef>
                <a:spcPts val="0"/>
              </a:spcBef>
              <a:spcAft>
                <a:spcPts val="0"/>
              </a:spcAft>
              <a:buSzPts val="1800"/>
              <a:buChar char="●"/>
            </a:pPr>
            <a:r>
              <a:rPr lang="en-GB" dirty="0"/>
              <a:t>Challenges Faced</a:t>
            </a:r>
            <a:endParaRPr dirty="0"/>
          </a:p>
          <a:p>
            <a:pPr marL="457200" lvl="0" indent="-342900" algn="l" rtl="0">
              <a:spcBef>
                <a:spcPts val="0"/>
              </a:spcBef>
              <a:spcAft>
                <a:spcPts val="0"/>
              </a:spcAft>
              <a:buSzPts val="1800"/>
              <a:buChar char="●"/>
            </a:pPr>
            <a:r>
              <a:rPr lang="en-GB" dirty="0"/>
              <a:t>Conclusion</a:t>
            </a:r>
            <a:endParaRPr dirty="0"/>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3969"/>
    </mc:Choice>
    <mc:Fallback>
      <p:transition spd="slow" advTm="13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Logistic Regression</a:t>
            </a:r>
            <a:endParaRPr lang="en-GB"/>
          </a:p>
        </p:txBody>
      </p:sp>
      <p:sp>
        <p:nvSpPr>
          <p:cNvPr id="164" name="Google Shape;164;p30"/>
          <p:cNvSpPr txBox="1">
            <a:spLocks noGrp="1"/>
          </p:cNvSpPr>
          <p:nvPr>
            <p:ph type="body" idx="1"/>
          </p:nvPr>
        </p:nvSpPr>
        <p:spPr>
          <a:xfrm>
            <a:off x="311700" y="1347175"/>
            <a:ext cx="8520600" cy="23685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GB"/>
              <a:t>Statistical technique</a:t>
            </a:r>
            <a:endParaRPr lang="en-GB"/>
          </a:p>
          <a:p>
            <a:pPr marL="457200" lvl="0" indent="-342900" algn="l" rtl="0">
              <a:lnSpc>
                <a:spcPct val="150000"/>
              </a:lnSpc>
              <a:spcBef>
                <a:spcPts val="0"/>
              </a:spcBef>
              <a:spcAft>
                <a:spcPts val="0"/>
              </a:spcAft>
              <a:buSzPts val="1800"/>
              <a:buChar char="-"/>
            </a:pPr>
            <a:r>
              <a:rPr lang="en-GB"/>
              <a:t>Predicted variable is binary</a:t>
            </a:r>
            <a:endParaRPr lang="en-GB"/>
          </a:p>
          <a:p>
            <a:pPr marL="914400" lvl="1" indent="-317500" algn="l" rtl="0">
              <a:lnSpc>
                <a:spcPct val="150000"/>
              </a:lnSpc>
              <a:spcBef>
                <a:spcPts val="0"/>
              </a:spcBef>
              <a:spcAft>
                <a:spcPts val="0"/>
              </a:spcAft>
              <a:buSzPts val="1400"/>
              <a:buChar char="-"/>
            </a:pPr>
            <a:r>
              <a:rPr lang="en-GB"/>
              <a:t>true/false</a:t>
            </a:r>
            <a:endParaRPr lang="en-GB"/>
          </a:p>
          <a:p>
            <a:pPr marL="914400" lvl="1" indent="-317500" algn="l" rtl="0">
              <a:lnSpc>
                <a:spcPct val="150000"/>
              </a:lnSpc>
              <a:spcBef>
                <a:spcPts val="0"/>
              </a:spcBef>
              <a:spcAft>
                <a:spcPts val="0"/>
              </a:spcAft>
              <a:buSzPts val="1400"/>
              <a:buChar char="-"/>
            </a:pPr>
            <a:r>
              <a:rPr lang="en-GB"/>
              <a:t>pass/fail</a:t>
            </a:r>
            <a:endParaRPr lang="en-GB"/>
          </a:p>
          <a:p>
            <a:pPr marL="914400" lvl="1" indent="-317500" algn="l" rtl="0">
              <a:lnSpc>
                <a:spcPct val="150000"/>
              </a:lnSpc>
              <a:spcBef>
                <a:spcPts val="0"/>
              </a:spcBef>
              <a:spcAft>
                <a:spcPts val="0"/>
              </a:spcAft>
              <a:buSzPts val="1400"/>
              <a:buChar char="-"/>
            </a:pPr>
            <a:r>
              <a:rPr lang="en-GB"/>
              <a:t>yes/no</a:t>
            </a:r>
            <a:endParaRPr lang="en-GB"/>
          </a:p>
          <a:p>
            <a:pPr marL="914400" lvl="1" indent="-317500" algn="l" rtl="0">
              <a:lnSpc>
                <a:spcPct val="150000"/>
              </a:lnSpc>
              <a:spcBef>
                <a:spcPts val="0"/>
              </a:spcBef>
              <a:spcAft>
                <a:spcPts val="0"/>
              </a:spcAft>
              <a:buSzPts val="1400"/>
              <a:buChar char="-"/>
            </a:pPr>
            <a:r>
              <a:rPr lang="en-GB"/>
              <a:t>win/lose</a:t>
            </a:r>
            <a:endParaRPr lang="en-GB"/>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077"/>
    </mc:Choice>
    <mc:Fallback>
      <p:transition spd="slow" advTm="200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Logistic Regression</a:t>
            </a:r>
            <a:endParaRPr lang="en-GB"/>
          </a:p>
        </p:txBody>
      </p:sp>
      <p:sp>
        <p:nvSpPr>
          <p:cNvPr id="170" name="Google Shape;170;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graphicFrame>
        <p:nvGraphicFramePr>
          <p:cNvPr id="171" name="Google Shape;171;p31"/>
          <p:cNvGraphicFramePr/>
          <p:nvPr/>
        </p:nvGraphicFramePr>
        <p:xfrm>
          <a:off x="952500" y="2190750"/>
          <a:ext cx="7239000" cy="792420"/>
        </p:xfrm>
        <a:graphic>
          <a:graphicData uri="http://schemas.openxmlformats.org/drawingml/2006/table">
            <a:tbl>
              <a:tblPr>
                <a:noFill/>
                <a:tableStyleId>{4F907B9F-E6A6-428E-B0BD-B36E24093DAF}</a:tableStyleId>
              </a:tblPr>
              <a:tblGrid>
                <a:gridCol w="3619500"/>
                <a:gridCol w="3619500"/>
              </a:tblGrid>
              <a:tr h="381000">
                <a:tc>
                  <a:txBody>
                    <a:bodyPr/>
                    <a:lstStyle/>
                    <a:p>
                      <a:pPr marL="0" lvl="0" indent="0" algn="ctr" rtl="0">
                        <a:spcBef>
                          <a:spcPts val="0"/>
                        </a:spcBef>
                        <a:spcAft>
                          <a:spcPts val="0"/>
                        </a:spcAft>
                        <a:buNone/>
                      </a:pPr>
                      <a:r>
                        <a:rPr lang="en-GB"/>
                        <a:t>Private Score</a:t>
                      </a:r>
                      <a:endParaRPr lang="en-GB"/>
                    </a:p>
                  </a:txBody>
                  <a:tcPr marL="91425" marR="91425" marT="91425" marB="91425"/>
                </a:tc>
                <a:tc>
                  <a:txBody>
                    <a:bodyPr/>
                    <a:lstStyle/>
                    <a:p>
                      <a:pPr marL="0" lvl="0" indent="0" algn="ctr" rtl="0">
                        <a:spcBef>
                          <a:spcPts val="0"/>
                        </a:spcBef>
                        <a:spcAft>
                          <a:spcPts val="0"/>
                        </a:spcAft>
                        <a:buNone/>
                      </a:pPr>
                      <a:r>
                        <a:rPr lang="en-GB" sz="1200"/>
                        <a:t>0.79399</a:t>
                      </a:r>
                      <a:endParaRPr lang="en-GB" sz="1200"/>
                    </a:p>
                  </a:txBody>
                  <a:tcPr marL="91425" marR="91425" marT="91425" marB="91425"/>
                </a:tc>
              </a:tr>
              <a:tr h="381000">
                <a:tc>
                  <a:txBody>
                    <a:bodyPr/>
                    <a:lstStyle/>
                    <a:p>
                      <a:pPr marL="0" lvl="0" indent="0" algn="ctr" rtl="0">
                        <a:spcBef>
                          <a:spcPts val="0"/>
                        </a:spcBef>
                        <a:spcAft>
                          <a:spcPts val="0"/>
                        </a:spcAft>
                        <a:buNone/>
                      </a:pPr>
                      <a:r>
                        <a:rPr lang="en-GB"/>
                        <a:t>Public Score</a:t>
                      </a:r>
                      <a:endParaRPr lang="en-GB"/>
                    </a:p>
                  </a:txBody>
                  <a:tcPr marL="91425" marR="91425" marT="91425" marB="91425"/>
                </a:tc>
                <a:tc>
                  <a:txBody>
                    <a:bodyPr/>
                    <a:lstStyle/>
                    <a:p>
                      <a:pPr marL="0" lvl="0" indent="0" algn="ctr" rtl="0">
                        <a:spcBef>
                          <a:spcPts val="0"/>
                        </a:spcBef>
                        <a:spcAft>
                          <a:spcPts val="0"/>
                        </a:spcAft>
                        <a:buNone/>
                      </a:pPr>
                      <a:r>
                        <a:rPr lang="en-GB" sz="1200"/>
                        <a:t>0.79889</a:t>
                      </a:r>
                      <a:endParaRPr lang="en-GB" sz="1200"/>
                    </a:p>
                  </a:txBody>
                  <a:tcPr marL="91425" marR="91425" marT="91425" marB="91425"/>
                </a:tc>
              </a:tr>
            </a:tbl>
          </a:graphicData>
        </a:graphic>
      </p:graphicFrame>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071"/>
    </mc:Choice>
    <mc:Fallback>
      <p:transition spd="slow" advTm="260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XGBoost</a:t>
            </a:r>
            <a:endParaRPr lang="en-GB"/>
          </a:p>
        </p:txBody>
      </p:sp>
      <p:sp>
        <p:nvSpPr>
          <p:cNvPr id="177" name="Google Shape;177;p32"/>
          <p:cNvSpPr txBox="1">
            <a:spLocks noGrp="1"/>
          </p:cNvSpPr>
          <p:nvPr>
            <p:ph type="body" idx="1"/>
          </p:nvPr>
        </p:nvSpPr>
        <p:spPr>
          <a:xfrm>
            <a:off x="311700" y="1760700"/>
            <a:ext cx="8520600" cy="1622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GB" dirty="0"/>
              <a:t>Implementation of gradient boosted decision tree</a:t>
            </a:r>
            <a:endParaRPr dirty="0"/>
          </a:p>
          <a:p>
            <a:pPr marL="457200" lvl="0" indent="-342900" algn="l" rtl="0">
              <a:lnSpc>
                <a:spcPct val="150000"/>
              </a:lnSpc>
              <a:spcBef>
                <a:spcPts val="0"/>
              </a:spcBef>
              <a:spcAft>
                <a:spcPts val="0"/>
              </a:spcAft>
              <a:buSzPts val="1800"/>
              <a:buChar char="-"/>
            </a:pPr>
            <a:r>
              <a:rPr lang="en-GB" dirty="0"/>
              <a:t>Adaptively changes distribution of training data</a:t>
            </a:r>
            <a:endParaRPr dirty="0"/>
          </a:p>
          <a:p>
            <a:pPr marL="914400" lvl="1" indent="-317500" algn="l" rtl="0">
              <a:lnSpc>
                <a:spcPct val="150000"/>
              </a:lnSpc>
              <a:spcBef>
                <a:spcPts val="0"/>
              </a:spcBef>
              <a:spcAft>
                <a:spcPts val="0"/>
              </a:spcAft>
              <a:buSzPts val="1400"/>
              <a:buChar char="-"/>
            </a:pPr>
            <a:r>
              <a:rPr lang="en-GB" dirty="0"/>
              <a:t>Focusing more on previously misclassified records</a:t>
            </a:r>
            <a:endParaRPr dirty="0"/>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084"/>
    </mc:Choice>
    <mc:Fallback>
      <p:transition spd="slow" advTm="160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XGBoost</a:t>
            </a:r>
            <a:endParaRPr lang="en-GB"/>
          </a:p>
        </p:txBody>
      </p:sp>
      <p:sp>
        <p:nvSpPr>
          <p:cNvPr id="183" name="Google Shape;183;p3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graphicFrame>
        <p:nvGraphicFramePr>
          <p:cNvPr id="184" name="Google Shape;184;p33"/>
          <p:cNvGraphicFramePr/>
          <p:nvPr/>
        </p:nvGraphicFramePr>
        <p:xfrm>
          <a:off x="952500" y="2190750"/>
          <a:ext cx="7239000" cy="792420"/>
        </p:xfrm>
        <a:graphic>
          <a:graphicData uri="http://schemas.openxmlformats.org/drawingml/2006/table">
            <a:tbl>
              <a:tblPr>
                <a:noFill/>
                <a:tableStyleId>{4F907B9F-E6A6-428E-B0BD-B36E24093DAF}</a:tableStyleId>
              </a:tblPr>
              <a:tblGrid>
                <a:gridCol w="3619500"/>
                <a:gridCol w="3619500"/>
              </a:tblGrid>
              <a:tr h="381000">
                <a:tc>
                  <a:txBody>
                    <a:bodyPr/>
                    <a:lstStyle/>
                    <a:p>
                      <a:pPr marL="0" lvl="0" indent="0" algn="ctr" rtl="0">
                        <a:spcBef>
                          <a:spcPts val="0"/>
                        </a:spcBef>
                        <a:spcAft>
                          <a:spcPts val="0"/>
                        </a:spcAft>
                        <a:buNone/>
                      </a:pPr>
                      <a:r>
                        <a:rPr lang="en-GB"/>
                        <a:t>Private Score</a:t>
                      </a:r>
                      <a:endParaRPr lang="en-GB"/>
                    </a:p>
                  </a:txBody>
                  <a:tcPr marL="91425" marR="91425" marT="91425" marB="91425"/>
                </a:tc>
                <a:tc>
                  <a:txBody>
                    <a:bodyPr/>
                    <a:lstStyle/>
                    <a:p>
                      <a:pPr marL="0" lvl="0" indent="0" algn="ctr" rtl="0">
                        <a:spcBef>
                          <a:spcPts val="0"/>
                        </a:spcBef>
                        <a:spcAft>
                          <a:spcPts val="0"/>
                        </a:spcAft>
                        <a:buNone/>
                      </a:pPr>
                      <a:r>
                        <a:rPr lang="en-GB"/>
                        <a:t>0.69303</a:t>
                      </a:r>
                      <a:endParaRPr lang="en-GB"/>
                    </a:p>
                  </a:txBody>
                  <a:tcPr marL="91425" marR="91425" marT="91425" marB="91425"/>
                </a:tc>
              </a:tr>
              <a:tr h="381000">
                <a:tc>
                  <a:txBody>
                    <a:bodyPr/>
                    <a:lstStyle/>
                    <a:p>
                      <a:pPr marL="0" lvl="0" indent="0" algn="ctr" rtl="0">
                        <a:spcBef>
                          <a:spcPts val="0"/>
                        </a:spcBef>
                        <a:spcAft>
                          <a:spcPts val="0"/>
                        </a:spcAft>
                        <a:buNone/>
                      </a:pPr>
                      <a:r>
                        <a:rPr lang="en-GB"/>
                        <a:t>Public Score</a:t>
                      </a:r>
                      <a:endParaRPr lang="en-GB"/>
                    </a:p>
                  </a:txBody>
                  <a:tcPr marL="91425" marR="91425" marT="91425" marB="91425"/>
                </a:tc>
                <a:tc>
                  <a:txBody>
                    <a:bodyPr/>
                    <a:lstStyle/>
                    <a:p>
                      <a:pPr marL="0" lvl="0" indent="0" algn="ctr" rtl="0">
                        <a:spcBef>
                          <a:spcPts val="0"/>
                        </a:spcBef>
                        <a:spcAft>
                          <a:spcPts val="0"/>
                        </a:spcAft>
                        <a:buNone/>
                      </a:pPr>
                      <a:r>
                        <a:rPr lang="en-GB"/>
                        <a:t>0.68805</a:t>
                      </a:r>
                      <a:endParaRPr lang="en-GB"/>
                    </a:p>
                  </a:txBody>
                  <a:tcPr marL="91425" marR="91425" marT="91425" marB="91425"/>
                </a:tc>
              </a:tr>
            </a:tbl>
          </a:graphicData>
        </a:graphic>
      </p:graphicFrame>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133"/>
    </mc:Choice>
    <mc:Fallback>
      <p:transition spd="slow" advTm="91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Random Forest</a:t>
            </a:r>
            <a:endParaRPr lang="en-GB"/>
          </a:p>
        </p:txBody>
      </p:sp>
      <p:sp>
        <p:nvSpPr>
          <p:cNvPr id="190" name="Google Shape;190;p34"/>
          <p:cNvSpPr txBox="1">
            <a:spLocks noGrp="1"/>
          </p:cNvSpPr>
          <p:nvPr>
            <p:ph type="body" idx="1"/>
          </p:nvPr>
        </p:nvSpPr>
        <p:spPr>
          <a:xfrm>
            <a:off x="311700" y="1703850"/>
            <a:ext cx="8520600" cy="17358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GB" dirty="0"/>
              <a:t>Ensemble learning method</a:t>
            </a:r>
            <a:endParaRPr dirty="0"/>
          </a:p>
          <a:p>
            <a:pPr marL="457200" lvl="0" indent="-342900" algn="l" rtl="0">
              <a:lnSpc>
                <a:spcPct val="150000"/>
              </a:lnSpc>
              <a:spcBef>
                <a:spcPts val="0"/>
              </a:spcBef>
              <a:spcAft>
                <a:spcPts val="0"/>
              </a:spcAft>
              <a:buSzPts val="1800"/>
              <a:buChar char="-"/>
            </a:pPr>
            <a:r>
              <a:rPr lang="en-GB" dirty="0"/>
              <a:t>Construct multitude of decision tree </a:t>
            </a:r>
            <a:endParaRPr dirty="0"/>
          </a:p>
          <a:p>
            <a:pPr marL="457200" lvl="0" indent="-342900" algn="l" rtl="0">
              <a:lnSpc>
                <a:spcPct val="150000"/>
              </a:lnSpc>
              <a:spcBef>
                <a:spcPts val="0"/>
              </a:spcBef>
              <a:spcAft>
                <a:spcPts val="0"/>
              </a:spcAft>
              <a:buSzPts val="1800"/>
              <a:buChar char="-"/>
            </a:pPr>
            <a:r>
              <a:rPr lang="en-GB" dirty="0"/>
              <a:t>Output class is the mode for classification, mean for regression</a:t>
            </a:r>
            <a:endParaRPr dirty="0"/>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4212"/>
    </mc:Choice>
    <mc:Fallback>
      <p:transition spd="slow" advTm="242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Random Forest</a:t>
            </a:r>
            <a:endParaRPr lang="en-GB"/>
          </a:p>
        </p:txBody>
      </p:sp>
      <p:sp>
        <p:nvSpPr>
          <p:cNvPr id="196" name="Google Shape;196;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graphicFrame>
        <p:nvGraphicFramePr>
          <p:cNvPr id="197" name="Google Shape;197;p35"/>
          <p:cNvGraphicFramePr/>
          <p:nvPr/>
        </p:nvGraphicFramePr>
        <p:xfrm>
          <a:off x="952500" y="2190750"/>
          <a:ext cx="7239000" cy="792420"/>
        </p:xfrm>
        <a:graphic>
          <a:graphicData uri="http://schemas.openxmlformats.org/drawingml/2006/table">
            <a:tbl>
              <a:tblPr>
                <a:noFill/>
                <a:tableStyleId>{4F907B9F-E6A6-428E-B0BD-B36E24093DAF}</a:tableStyleId>
              </a:tblPr>
              <a:tblGrid>
                <a:gridCol w="3619500"/>
                <a:gridCol w="3619500"/>
              </a:tblGrid>
              <a:tr h="381000">
                <a:tc>
                  <a:txBody>
                    <a:bodyPr/>
                    <a:lstStyle/>
                    <a:p>
                      <a:pPr marL="0" lvl="0" indent="0" algn="ctr" rtl="0">
                        <a:spcBef>
                          <a:spcPts val="0"/>
                        </a:spcBef>
                        <a:spcAft>
                          <a:spcPts val="0"/>
                        </a:spcAft>
                        <a:buNone/>
                      </a:pPr>
                      <a:r>
                        <a:rPr lang="en-GB"/>
                        <a:t>Private Score</a:t>
                      </a:r>
                      <a:endParaRPr lang="en-GB"/>
                    </a:p>
                  </a:txBody>
                  <a:tcPr marL="91425" marR="91425" marT="91425" marB="91425"/>
                </a:tc>
                <a:tc>
                  <a:txBody>
                    <a:bodyPr/>
                    <a:lstStyle/>
                    <a:p>
                      <a:pPr marL="0" lvl="0" indent="0" algn="ctr" rtl="0">
                        <a:spcBef>
                          <a:spcPts val="0"/>
                        </a:spcBef>
                        <a:spcAft>
                          <a:spcPts val="0"/>
                        </a:spcAft>
                        <a:buNone/>
                      </a:pPr>
                      <a:r>
                        <a:rPr lang="en-GB"/>
                        <a:t>0.62279</a:t>
                      </a:r>
                      <a:endParaRPr lang="en-GB"/>
                    </a:p>
                  </a:txBody>
                  <a:tcPr marL="91425" marR="91425" marT="91425" marB="91425"/>
                </a:tc>
              </a:tr>
              <a:tr h="381000">
                <a:tc>
                  <a:txBody>
                    <a:bodyPr/>
                    <a:lstStyle/>
                    <a:p>
                      <a:pPr marL="0" lvl="0" indent="0" algn="ctr" rtl="0">
                        <a:spcBef>
                          <a:spcPts val="0"/>
                        </a:spcBef>
                        <a:spcAft>
                          <a:spcPts val="0"/>
                        </a:spcAft>
                        <a:buNone/>
                      </a:pPr>
                      <a:r>
                        <a:rPr lang="en-GB"/>
                        <a:t>Public Score</a:t>
                      </a:r>
                      <a:endParaRPr lang="en-GB"/>
                    </a:p>
                  </a:txBody>
                  <a:tcPr marL="91425" marR="91425" marT="91425" marB="91425"/>
                </a:tc>
                <a:tc>
                  <a:txBody>
                    <a:bodyPr/>
                    <a:lstStyle/>
                    <a:p>
                      <a:pPr marL="0" lvl="0" indent="0" algn="ctr" rtl="0">
                        <a:spcBef>
                          <a:spcPts val="0"/>
                        </a:spcBef>
                        <a:spcAft>
                          <a:spcPts val="0"/>
                        </a:spcAft>
                        <a:buNone/>
                      </a:pPr>
                      <a:r>
                        <a:rPr lang="en-GB"/>
                        <a:t>0.62047</a:t>
                      </a:r>
                      <a:endParaRPr lang="en-GB"/>
                    </a:p>
                  </a:txBody>
                  <a:tcPr marL="91425" marR="91425" marT="91425" marB="91425"/>
                </a:tc>
              </a:tr>
            </a:tbl>
          </a:graphicData>
        </a:graphic>
      </p:graphicFrame>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202"/>
    </mc:Choice>
    <mc:Fallback>
      <p:transition spd="slow" advTm="17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6"/>
          <p:cNvSpPr txBox="1">
            <a:spLocks noGrp="1"/>
          </p:cNvSpPr>
          <p:nvPr>
            <p:ph type="title"/>
          </p:nvPr>
        </p:nvSpPr>
        <p:spPr>
          <a:xfrm>
            <a:off x="334875" y="1706800"/>
            <a:ext cx="8571300" cy="94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Challenges  Faced</a:t>
            </a:r>
            <a:endParaRPr lang="en-GB"/>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99"/>
    </mc:Choice>
    <mc:Fallback>
      <p:transition spd="slow" advTm="2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Challenges Faced</a:t>
            </a:r>
            <a:endParaRPr lang="en-GB"/>
          </a:p>
        </p:txBody>
      </p:sp>
      <p:sp>
        <p:nvSpPr>
          <p:cNvPr id="208" name="Google Shape;208;p37"/>
          <p:cNvSpPr txBox="1">
            <a:spLocks noGrp="1"/>
          </p:cNvSpPr>
          <p:nvPr>
            <p:ph type="body" idx="1"/>
          </p:nvPr>
        </p:nvSpPr>
        <p:spPr>
          <a:xfrm>
            <a:off x="1119300" y="1411800"/>
            <a:ext cx="6905400" cy="231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Understanding how the different encoding method works</a:t>
            </a:r>
            <a:endParaRPr lang="en-GB"/>
          </a:p>
          <a:p>
            <a:pPr marL="457200" lvl="0" indent="-342900" algn="l" rtl="0">
              <a:spcBef>
                <a:spcPts val="1600"/>
              </a:spcBef>
              <a:spcAft>
                <a:spcPts val="0"/>
              </a:spcAft>
              <a:buSzPts val="1800"/>
              <a:buChar char="-"/>
            </a:pPr>
            <a:r>
              <a:rPr lang="en-GB"/>
              <a:t>One-hot encoding</a:t>
            </a:r>
            <a:endParaRPr lang="en-GB"/>
          </a:p>
          <a:p>
            <a:pPr marL="457200" lvl="0" indent="-342900" algn="l" rtl="0">
              <a:spcBef>
                <a:spcPts val="0"/>
              </a:spcBef>
              <a:spcAft>
                <a:spcPts val="0"/>
              </a:spcAft>
              <a:buSzPts val="1800"/>
              <a:buChar char="-"/>
            </a:pPr>
            <a:r>
              <a:rPr lang="en-GB"/>
              <a:t>Hashing</a:t>
            </a:r>
            <a:endParaRPr lang="en-GB"/>
          </a:p>
          <a:p>
            <a:pPr marL="457200" lvl="0" indent="-342900" algn="l" rtl="0">
              <a:spcBef>
                <a:spcPts val="0"/>
              </a:spcBef>
              <a:spcAft>
                <a:spcPts val="0"/>
              </a:spcAft>
              <a:buSzPts val="1800"/>
              <a:buChar char="-"/>
            </a:pPr>
            <a:r>
              <a:rPr lang="en-GB"/>
              <a:t>Cyclic encoding</a:t>
            </a:r>
            <a:endParaRPr lang="en-GB"/>
          </a:p>
          <a:p>
            <a:pPr marL="457200" lvl="0" indent="-342900" algn="l" rtl="0">
              <a:spcBef>
                <a:spcPts val="0"/>
              </a:spcBef>
              <a:spcAft>
                <a:spcPts val="0"/>
              </a:spcAft>
              <a:buSzPts val="1800"/>
              <a:buChar char="-"/>
            </a:pPr>
            <a:r>
              <a:rPr lang="en-GB"/>
              <a:t>Target encoding </a:t>
            </a:r>
            <a:endParaRPr lang="en-GB"/>
          </a:p>
          <a:p>
            <a:pPr marL="457200" lvl="0" indent="-342900" algn="l" rtl="0">
              <a:spcBef>
                <a:spcPts val="0"/>
              </a:spcBef>
              <a:spcAft>
                <a:spcPts val="0"/>
              </a:spcAft>
              <a:buSzPts val="1800"/>
              <a:buChar char="-"/>
            </a:pPr>
            <a:r>
              <a:rPr lang="en-GB"/>
              <a:t>Label encoding</a:t>
            </a:r>
            <a:endParaRPr lang="en-GB"/>
          </a:p>
          <a:p>
            <a:pPr marL="0" lvl="0" indent="0" algn="l" rtl="0">
              <a:spcBef>
                <a:spcPts val="1600"/>
              </a:spcBef>
              <a:spcAft>
                <a:spcPts val="0"/>
              </a:spcAft>
              <a:buNone/>
            </a:pPr>
          </a:p>
          <a:p>
            <a:pPr marL="914400" lvl="1" indent="-317500" algn="l" rtl="0">
              <a:spcBef>
                <a:spcPts val="1600"/>
              </a:spcBef>
              <a:spcAft>
                <a:spcPts val="0"/>
              </a:spcAft>
              <a:buSzPts val="1400"/>
              <a:buChar char="-"/>
            </a:pPr>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015"/>
    </mc:Choice>
    <mc:Fallback>
      <p:transition spd="slow" advTm="37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Challenges Faced</a:t>
            </a:r>
            <a:endParaRPr lang="en-GB"/>
          </a:p>
        </p:txBody>
      </p:sp>
      <p:sp>
        <p:nvSpPr>
          <p:cNvPr id="214" name="Google Shape;214;p38"/>
          <p:cNvSpPr txBox="1">
            <a:spLocks noGrp="1"/>
          </p:cNvSpPr>
          <p:nvPr>
            <p:ph type="body" idx="1"/>
          </p:nvPr>
        </p:nvSpPr>
        <p:spPr>
          <a:xfrm>
            <a:off x="1206850" y="1131325"/>
            <a:ext cx="64707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Combining various encoded features</a:t>
            </a:r>
            <a:endParaRPr lang="en-GB"/>
          </a:p>
          <a:p>
            <a:pPr marL="457200" lvl="0" indent="-342900" algn="l" rtl="0">
              <a:spcBef>
                <a:spcPts val="1600"/>
              </a:spcBef>
              <a:spcAft>
                <a:spcPts val="0"/>
              </a:spcAft>
              <a:buSzPts val="1800"/>
              <a:buChar char="-"/>
            </a:pPr>
            <a:r>
              <a:rPr lang="en-GB"/>
              <a:t>Hashing the features separately and then combining them</a:t>
            </a:r>
            <a:endParaRPr lang="en-GB"/>
          </a:p>
          <a:p>
            <a:pPr marL="457200" lvl="0" indent="-342900" algn="l" rtl="0">
              <a:spcBef>
                <a:spcPts val="0"/>
              </a:spcBef>
              <a:spcAft>
                <a:spcPts val="0"/>
              </a:spcAft>
              <a:buSzPts val="1800"/>
              <a:buChar char="-"/>
            </a:pPr>
            <a:r>
              <a:rPr lang="en-GB"/>
              <a:t>Merging one-hot and cyclic</a:t>
            </a:r>
            <a:endParaRPr lang="en-GB"/>
          </a:p>
          <a:p>
            <a:pPr marL="0" lvl="0" indent="0" algn="l" rtl="0">
              <a:spcBef>
                <a:spcPts val="1600"/>
              </a:spcBef>
              <a:spcAft>
                <a:spcPts val="0"/>
              </a:spcAft>
              <a:buNone/>
            </a:pPr>
            <a:r>
              <a:rPr lang="en-GB"/>
              <a:t>Solution</a:t>
            </a:r>
            <a:endParaRPr lang="en-GB"/>
          </a:p>
          <a:p>
            <a:pPr marL="457200" lvl="0" indent="-342900" algn="l" rtl="0">
              <a:spcBef>
                <a:spcPts val="1600"/>
              </a:spcBef>
              <a:spcAft>
                <a:spcPts val="0"/>
              </a:spcAft>
              <a:buSzPts val="1800"/>
              <a:buChar char="-"/>
            </a:pPr>
            <a:r>
              <a:rPr lang="en-GB"/>
              <a:t>Merging cyclic encoding with one-hot encoding</a:t>
            </a:r>
            <a:endParaRPr lang="en-GB"/>
          </a:p>
          <a:p>
            <a:pPr marL="457200" lvl="0" indent="-342900" algn="l" rtl="0">
              <a:spcBef>
                <a:spcPts val="0"/>
              </a:spcBef>
              <a:spcAft>
                <a:spcPts val="0"/>
              </a:spcAft>
              <a:buSzPts val="1800"/>
              <a:buChar char="-"/>
            </a:pPr>
            <a:r>
              <a:rPr lang="en-GB"/>
              <a:t>One-hot for bin, nom,  ord features</a:t>
            </a:r>
            <a:endParaRPr lang="en-GB"/>
          </a:p>
          <a:p>
            <a:pPr marL="457200" lvl="0" indent="-342900" algn="l" rtl="0">
              <a:spcBef>
                <a:spcPts val="0"/>
              </a:spcBef>
              <a:spcAft>
                <a:spcPts val="0"/>
              </a:spcAft>
              <a:buSzPts val="1800"/>
              <a:buChar char="-"/>
            </a:pPr>
            <a:r>
              <a:rPr lang="en-GB"/>
              <a:t>Cyclic for cyclical features</a:t>
            </a:r>
            <a:endParaRPr lang="en-GB"/>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41335"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8263"/>
    </mc:Choice>
    <mc:Fallback>
      <p:transition spd="slow" advTm="1182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9"/>
          <p:cNvSpPr txBox="1">
            <a:spLocks noGrp="1"/>
          </p:cNvSpPr>
          <p:nvPr>
            <p:ph type="title"/>
          </p:nvPr>
        </p:nvSpPr>
        <p:spPr>
          <a:xfrm>
            <a:off x="334875" y="1706800"/>
            <a:ext cx="8571300" cy="94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Conclusion</a:t>
            </a:r>
            <a:endParaRPr lang="en-GB"/>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72"/>
    </mc:Choice>
    <mc:Fallback>
      <p:transition spd="slow" advTm="19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lang="en-GB"/>
          </a:p>
        </p:txBody>
      </p:sp>
      <p:sp>
        <p:nvSpPr>
          <p:cNvPr id="69" name="Google Shape;69;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Kaggle Challenge: Cat in the Dat challenge</a:t>
            </a:r>
            <a:endParaRPr lang="en-GB"/>
          </a:p>
          <a:p>
            <a:pPr marL="0" lvl="0" indent="0" algn="l" rtl="0">
              <a:spcBef>
                <a:spcPts val="1600"/>
              </a:spcBef>
              <a:spcAft>
                <a:spcPts val="1600"/>
              </a:spcAft>
              <a:buNone/>
            </a:pPr>
            <a:r>
              <a:rPr lang="en-GB"/>
              <a:t>In Machine Learning</a:t>
            </a:r>
            <a:endParaRPr lang="en-GB"/>
          </a:p>
        </p:txBody>
      </p:sp>
      <p:pic>
        <p:nvPicPr>
          <p:cNvPr id="70" name="Google Shape;70;p15" descr="I had no idea how to build a Machine Learning Pipeline. But here's ..."/>
          <p:cNvPicPr preferRelativeResize="0"/>
          <p:nvPr/>
        </p:nvPicPr>
        <p:blipFill>
          <a:blip r:embed="rId1"/>
          <a:stretch>
            <a:fillRect/>
          </a:stretch>
        </p:blipFill>
        <p:spPr>
          <a:xfrm>
            <a:off x="3609925" y="1569600"/>
            <a:ext cx="5222376" cy="1742400"/>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870"/>
    </mc:Choice>
    <mc:Fallback>
      <p:transition spd="slow" advTm="168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a:t>
            </a:r>
            <a:endParaRPr lang="en-GB"/>
          </a:p>
        </p:txBody>
      </p:sp>
      <p:sp>
        <p:nvSpPr>
          <p:cNvPr id="225" name="Google Shape;225;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GB"/>
              <a:t>Cat-in-Dat</a:t>
            </a:r>
            <a:endParaRPr lang="en-GB"/>
          </a:p>
          <a:p>
            <a:pPr marL="914400" lvl="1" indent="-317500" algn="l" rtl="0">
              <a:lnSpc>
                <a:spcPct val="150000"/>
              </a:lnSpc>
              <a:spcBef>
                <a:spcPts val="0"/>
              </a:spcBef>
              <a:spcAft>
                <a:spcPts val="0"/>
              </a:spcAft>
              <a:buSzPts val="1400"/>
              <a:buChar char="-"/>
            </a:pPr>
            <a:r>
              <a:rPr lang="en-GB"/>
              <a:t>Achieved close to 79% accuracy</a:t>
            </a:r>
            <a:endParaRPr lang="en-GB"/>
          </a:p>
          <a:p>
            <a:pPr marL="914400" lvl="1" indent="-317500" algn="l" rtl="0">
              <a:lnSpc>
                <a:spcPct val="150000"/>
              </a:lnSpc>
              <a:spcBef>
                <a:spcPts val="0"/>
              </a:spcBef>
              <a:spcAft>
                <a:spcPts val="0"/>
              </a:spcAft>
              <a:buSzPts val="1400"/>
              <a:buChar char="-"/>
            </a:pPr>
            <a:r>
              <a:rPr lang="en-GB"/>
              <a:t>Proposed using one-hot encoding and cyclic encoding</a:t>
            </a:r>
            <a:endParaRPr lang="en-GB"/>
          </a:p>
          <a:p>
            <a:pPr marL="914400" lvl="1" indent="-317500" algn="l" rtl="0">
              <a:lnSpc>
                <a:spcPct val="150000"/>
              </a:lnSpc>
              <a:spcBef>
                <a:spcPts val="0"/>
              </a:spcBef>
              <a:spcAft>
                <a:spcPts val="0"/>
              </a:spcAft>
              <a:buSzPts val="1400"/>
              <a:buChar char="-"/>
            </a:pPr>
            <a:r>
              <a:rPr lang="en-GB"/>
              <a:t>Logistic Regression model</a:t>
            </a:r>
            <a:endParaRPr lang="en-GB"/>
          </a:p>
          <a:p>
            <a:pPr marL="457200" lvl="0" indent="-342900" algn="l" rtl="0">
              <a:lnSpc>
                <a:spcPct val="150000"/>
              </a:lnSpc>
              <a:spcBef>
                <a:spcPts val="0"/>
              </a:spcBef>
              <a:spcAft>
                <a:spcPts val="0"/>
              </a:spcAft>
              <a:buSzPts val="1800"/>
              <a:buChar char="-"/>
            </a:pPr>
            <a:r>
              <a:rPr lang="en-GB"/>
              <a:t>Key takeaways</a:t>
            </a:r>
            <a:endParaRPr lang="en-GB"/>
          </a:p>
          <a:p>
            <a:pPr marL="914400" lvl="1" indent="-317500" algn="l" rtl="0">
              <a:lnSpc>
                <a:spcPct val="150000"/>
              </a:lnSpc>
              <a:spcBef>
                <a:spcPts val="0"/>
              </a:spcBef>
              <a:spcAft>
                <a:spcPts val="0"/>
              </a:spcAft>
              <a:buSzPts val="1400"/>
              <a:buChar char="-"/>
            </a:pPr>
            <a:r>
              <a:rPr lang="en-GB"/>
              <a:t>Different encoding techniques</a:t>
            </a:r>
            <a:endParaRPr lang="en-GB"/>
          </a:p>
          <a:p>
            <a:pPr marL="914400" lvl="1" indent="-317500" algn="l" rtl="0">
              <a:lnSpc>
                <a:spcPct val="150000"/>
              </a:lnSpc>
              <a:spcBef>
                <a:spcPts val="0"/>
              </a:spcBef>
              <a:spcAft>
                <a:spcPts val="0"/>
              </a:spcAft>
              <a:buSzPts val="1400"/>
              <a:buChar char="-"/>
            </a:pPr>
            <a:r>
              <a:rPr lang="en-GB"/>
              <a:t>Importance of the proper encoding of data</a:t>
            </a:r>
            <a:endParaRPr lang="en-GB"/>
          </a:p>
          <a:p>
            <a:pPr marL="914400" lvl="1" indent="-317500" algn="l" rtl="0">
              <a:lnSpc>
                <a:spcPct val="150000"/>
              </a:lnSpc>
              <a:spcBef>
                <a:spcPts val="0"/>
              </a:spcBef>
              <a:spcAft>
                <a:spcPts val="0"/>
              </a:spcAft>
              <a:buSzPts val="1400"/>
              <a:buChar char="-"/>
            </a:pPr>
            <a:r>
              <a:rPr lang="en-GB"/>
              <a:t>Parameters fine tuning</a:t>
            </a:r>
            <a:endParaRPr lang="en-GB"/>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8953"/>
    </mc:Choice>
    <mc:Fallback>
      <p:transition spd="slow" advTm="889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34875" y="1706800"/>
            <a:ext cx="8571300" cy="94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Ranking</a:t>
            </a:r>
            <a:endParaRPr lang="en-GB"/>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44"/>
    </mc:Choice>
    <mc:Fallback>
      <p:transition spd="slow" advTm="27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Kaggle Ranking</a:t>
            </a:r>
            <a:endParaRPr lang="en-GB"/>
          </a:p>
        </p:txBody>
      </p:sp>
      <p:sp>
        <p:nvSpPr>
          <p:cNvPr id="81" name="Google Shape;81;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82" name="Google Shape;82;p17"/>
          <p:cNvPicPr preferRelativeResize="0"/>
          <p:nvPr/>
        </p:nvPicPr>
        <p:blipFill>
          <a:blip r:embed="rId1"/>
          <a:stretch>
            <a:fillRect/>
          </a:stretch>
        </p:blipFill>
        <p:spPr>
          <a:xfrm>
            <a:off x="2329350" y="1017723"/>
            <a:ext cx="4345460" cy="4017501"/>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737"/>
    </mc:Choice>
    <mc:Fallback>
      <p:transition spd="slow" advTm="31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Kaggle Ranking</a:t>
            </a:r>
            <a:endParaRPr lang="en-GB"/>
          </a:p>
        </p:txBody>
      </p:sp>
      <p:sp>
        <p:nvSpPr>
          <p:cNvPr id="88" name="Google Shape;88;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Private leader board</a:t>
            </a:r>
            <a:endParaRPr lang="en-GB"/>
          </a:p>
        </p:txBody>
      </p:sp>
      <p:pic>
        <p:nvPicPr>
          <p:cNvPr id="89" name="Google Shape;89;p18"/>
          <p:cNvPicPr preferRelativeResize="0"/>
          <p:nvPr/>
        </p:nvPicPr>
        <p:blipFill>
          <a:blip r:embed="rId1"/>
          <a:stretch>
            <a:fillRect/>
          </a:stretch>
        </p:blipFill>
        <p:spPr>
          <a:xfrm>
            <a:off x="0" y="2140620"/>
            <a:ext cx="9143999" cy="1440110"/>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793"/>
    </mc:Choice>
    <mc:Fallback>
      <p:transition spd="slow" advTm="97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Kaggle Ranking</a:t>
            </a:r>
            <a:endParaRPr lang="en-GB"/>
          </a:p>
        </p:txBody>
      </p:sp>
      <p:sp>
        <p:nvSpPr>
          <p:cNvPr id="95" name="Google Shape;95;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Public Leaderboard</a:t>
            </a:r>
            <a:endParaRPr lang="en-GB"/>
          </a:p>
        </p:txBody>
      </p:sp>
      <p:pic>
        <p:nvPicPr>
          <p:cNvPr id="96" name="Google Shape;96;p19"/>
          <p:cNvPicPr preferRelativeResize="0"/>
          <p:nvPr/>
        </p:nvPicPr>
        <p:blipFill>
          <a:blip r:embed="rId1"/>
          <a:stretch>
            <a:fillRect/>
          </a:stretch>
        </p:blipFill>
        <p:spPr>
          <a:xfrm>
            <a:off x="0" y="2119842"/>
            <a:ext cx="9143999" cy="1481667"/>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720"/>
    </mc:Choice>
    <mc:Fallback>
      <p:transition spd="slow" advTm="97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334875" y="1706800"/>
            <a:ext cx="8571300" cy="94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Encoding methods</a:t>
            </a:r>
            <a:endParaRPr lang="en-GB"/>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74"/>
    </mc:Choice>
    <mc:Fallback>
      <p:transition spd="slow" advTm="3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One-hot encoding</a:t>
            </a:r>
            <a:endParaRPr lang="en-GB"/>
          </a:p>
        </p:txBody>
      </p:sp>
      <p:sp>
        <p:nvSpPr>
          <p:cNvPr id="107" name="Google Shape;107;p21"/>
          <p:cNvSpPr txBox="1">
            <a:spLocks noGrp="1"/>
          </p:cNvSpPr>
          <p:nvPr>
            <p:ph type="body" idx="1"/>
          </p:nvPr>
        </p:nvSpPr>
        <p:spPr>
          <a:xfrm>
            <a:off x="311700" y="1428150"/>
            <a:ext cx="8520600" cy="22872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GB"/>
              <a:t>Creates one new column for each unique features </a:t>
            </a:r>
            <a:endParaRPr lang="en-GB"/>
          </a:p>
          <a:p>
            <a:pPr marL="457200" lvl="0" indent="-342900" algn="l" rtl="0">
              <a:lnSpc>
                <a:spcPct val="150000"/>
              </a:lnSpc>
              <a:spcBef>
                <a:spcPts val="0"/>
              </a:spcBef>
              <a:spcAft>
                <a:spcPts val="0"/>
              </a:spcAft>
              <a:buSzPts val="1800"/>
              <a:buChar char="-"/>
            </a:pPr>
            <a:r>
              <a:rPr lang="en-GB"/>
              <a:t>Row in new column marked 1 if contain the column’s value</a:t>
            </a:r>
            <a:endParaRPr lang="en-GB"/>
          </a:p>
          <a:p>
            <a:pPr marL="457200" lvl="0" indent="-342900" algn="l" rtl="0">
              <a:lnSpc>
                <a:spcPct val="150000"/>
              </a:lnSpc>
              <a:spcBef>
                <a:spcPts val="0"/>
              </a:spcBef>
              <a:spcAft>
                <a:spcPts val="0"/>
              </a:spcAft>
              <a:buSzPts val="1800"/>
              <a:buChar char="-"/>
            </a:pPr>
            <a:r>
              <a:rPr lang="en-GB"/>
              <a:t>Row in new column marked 0 if does not contain the column’s value</a:t>
            </a:r>
            <a:endParaRPr lang="en-GB"/>
          </a:p>
          <a:p>
            <a:pPr marL="457200" lvl="0" indent="-342900" algn="l" rtl="0">
              <a:lnSpc>
                <a:spcPct val="150000"/>
              </a:lnSpc>
              <a:spcBef>
                <a:spcPts val="0"/>
              </a:spcBef>
              <a:spcAft>
                <a:spcPts val="0"/>
              </a:spcAft>
              <a:buSzPts val="1800"/>
              <a:buChar char="-"/>
            </a:pPr>
            <a:r>
              <a:rPr lang="en-GB"/>
              <a:t>Can lead to serious memory problem</a:t>
            </a:r>
            <a:endParaRPr lang="en-GB"/>
          </a:p>
          <a:p>
            <a:pPr marL="457200" lvl="0" indent="-342900" algn="l" rtl="0">
              <a:lnSpc>
                <a:spcPct val="150000"/>
              </a:lnSpc>
              <a:spcBef>
                <a:spcPts val="0"/>
              </a:spcBef>
              <a:spcAft>
                <a:spcPts val="0"/>
              </a:spcAft>
              <a:buSzPts val="1800"/>
              <a:buChar char="-"/>
            </a:pPr>
            <a:r>
              <a:rPr lang="en-GB"/>
              <a:t>Curse of dimensionality  </a:t>
            </a:r>
            <a:endParaRPr lang="en-GB"/>
          </a:p>
        </p:txBody>
      </p:sp>
      <p:pic>
        <p:nvPicPr>
          <p:cNvPr id="2" name="Audio 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968"/>
    </mc:Choice>
    <mc:Fallback>
      <p:transition spd="slow" advTm="33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2605</Words>
  <Application>WPS Presentation</Application>
  <PresentationFormat>On-screen Show (16:9)</PresentationFormat>
  <Paragraphs>171</Paragraphs>
  <Slides>30</Slides>
  <Notes>28</Notes>
  <HiddenSlides>0</HiddenSlides>
  <MMClips>28</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30</vt:i4>
      </vt:variant>
    </vt:vector>
  </HeadingPairs>
  <TitlesOfParts>
    <vt:vector size="40" baseType="lpstr">
      <vt:lpstr>Arial</vt:lpstr>
      <vt:lpstr>SimSun</vt:lpstr>
      <vt:lpstr>Wingdings</vt:lpstr>
      <vt:lpstr>Arial</vt:lpstr>
      <vt:lpstr>Alfa Slab One</vt:lpstr>
      <vt:lpstr>Proxima Nova</vt:lpstr>
      <vt:lpstr>Times New Roman</vt:lpstr>
      <vt:lpstr>Microsoft YaHei</vt:lpstr>
      <vt:lpstr>Arial Unicode MS</vt:lpstr>
      <vt:lpstr>Gameday</vt:lpstr>
      <vt:lpstr>CZ4041 Machine learning</vt:lpstr>
      <vt:lpstr>Outline</vt:lpstr>
      <vt:lpstr>Introduction</vt:lpstr>
      <vt:lpstr>Ranking</vt:lpstr>
      <vt:lpstr>Kaggle Ranking</vt:lpstr>
      <vt:lpstr>Kaggle Ranking</vt:lpstr>
      <vt:lpstr>Kaggle Ranking</vt:lpstr>
      <vt:lpstr>Encoding methods</vt:lpstr>
      <vt:lpstr>One-hot encoding</vt:lpstr>
      <vt:lpstr>One-hot encoding</vt:lpstr>
      <vt:lpstr>Label Encoding</vt:lpstr>
      <vt:lpstr>Label Encoding</vt:lpstr>
      <vt:lpstr>Feature Hashing</vt:lpstr>
      <vt:lpstr>Feature Hashing</vt:lpstr>
      <vt:lpstr>Target Encoding</vt:lpstr>
      <vt:lpstr>Target Encoding</vt:lpstr>
      <vt:lpstr>Target Encoding</vt:lpstr>
      <vt:lpstr>Target Encoding</vt:lpstr>
      <vt:lpstr>Models</vt:lpstr>
      <vt:lpstr>Logistic Regression</vt:lpstr>
      <vt:lpstr>Logistic Regression</vt:lpstr>
      <vt:lpstr>XGBoost</vt:lpstr>
      <vt:lpstr>XGBoost</vt:lpstr>
      <vt:lpstr>Random Forest</vt:lpstr>
      <vt:lpstr>Random Forest</vt:lpstr>
      <vt:lpstr>Challenges  Faced</vt:lpstr>
      <vt:lpstr>Challenges Faced</vt:lpstr>
      <vt:lpstr>Challenges Faced</vt:lpstr>
      <vt:lpstr>Conclusion</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CZ4041 Machine learning</dc:title>
  <dc:creator/>
  <cp:lastModifiedBy>John Radcliif</cp:lastModifiedBy>
  <cp:revision>3</cp:revision>
  <dcterms:created xsi:type="dcterms:W3CDTF">2020-04-25T09:28:36Z</dcterms:created>
  <dcterms:modified xsi:type="dcterms:W3CDTF">2020-05-03T05:43:26Z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1033-11.2.0.8342</vt:lpwstr>
  </property>
</Properties>
</file>